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03" r:id="rId2"/>
    <p:sldId id="304" r:id="rId3"/>
    <p:sldId id="286" r:id="rId4"/>
    <p:sldId id="293" r:id="rId5"/>
    <p:sldId id="291" r:id="rId6"/>
    <p:sldId id="294" r:id="rId7"/>
    <p:sldId id="290" r:id="rId8"/>
    <p:sldId id="300" r:id="rId9"/>
    <p:sldId id="298" r:id="rId10"/>
    <p:sldId id="262" r:id="rId11"/>
    <p:sldId id="296" r:id="rId12"/>
    <p:sldId id="301" r:id="rId13"/>
    <p:sldId id="302" r:id="rId14"/>
    <p:sldId id="281" r:id="rId15"/>
    <p:sldId id="285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1pPr>
    <a:lvl2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2pPr>
    <a:lvl3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3pPr>
    <a:lvl4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4pPr>
    <a:lvl5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5pPr>
    <a:lvl6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6pPr>
    <a:lvl7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7pPr>
    <a:lvl8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8pPr>
    <a:lvl9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F235C"/>
    <a:srgbClr val="0FADB4"/>
    <a:srgbClr val="000000"/>
    <a:srgbClr val="0A416E"/>
    <a:srgbClr val="1F89BF"/>
    <a:srgbClr val="B9CE22"/>
    <a:srgbClr val="AF1403"/>
    <a:srgbClr val="5AB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162" autoAdjust="0"/>
  </p:normalViewPr>
  <p:slideViewPr>
    <p:cSldViewPr snapToGrid="0" snapToObjects="1">
      <p:cViewPr varScale="1">
        <p:scale>
          <a:sx n="35" d="100"/>
          <a:sy n="35" d="100"/>
        </p:scale>
        <p:origin x="144" y="6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Kolumn1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rgbClr val="16ADB5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16B54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4EB6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20235B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5292500074349299"/>
                  <c:y val="-4.342053592513289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tx1"/>
                        </a:solidFill>
                      </a:rPr>
                      <a:t>68%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tx1"/>
                        </a:solidFill>
                      </a:rPr>
                      <a:t>26,5%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830658177543496E-3"/>
                  <c:y val="-2.6036898915042201E-2"/>
                </c:manualLayout>
              </c:layout>
              <c:tx>
                <c:rich>
                  <a:bodyPr/>
                  <a:lstStyle/>
                  <a:p>
                    <a:pPr>
                      <a:defRPr sz="3200" b="1" i="1">
                        <a:solidFill>
                          <a:srgbClr val="20235B"/>
                        </a:solidFill>
                        <a:latin typeface="Arial"/>
                        <a:cs typeface="Arial"/>
                      </a:defRPr>
                    </a:pPr>
                    <a:r>
                      <a:rPr lang="en-US" smtClean="0">
                        <a:solidFill>
                          <a:srgbClr val="20235B"/>
                        </a:solidFill>
                      </a:rPr>
                      <a:t>3,5%</a:t>
                    </a:r>
                    <a:endParaRPr lang="en-US">
                      <a:solidFill>
                        <a:srgbClr val="20235B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3200" b="1" i="1">
                        <a:solidFill>
                          <a:srgbClr val="20235B"/>
                        </a:solidFill>
                        <a:latin typeface="Arial"/>
                        <a:cs typeface="Arial"/>
                      </a:defRPr>
                    </a:pPr>
                    <a:r>
                      <a:rPr lang="en-US" smtClean="0">
                        <a:solidFill>
                          <a:srgbClr val="20235B"/>
                        </a:solidFill>
                      </a:rPr>
                      <a:t>2%</a:t>
                    </a:r>
                    <a:endParaRPr lang="en-US">
                      <a:solidFill>
                        <a:srgbClr val="20235B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 i="1">
                    <a:solidFill>
                      <a:schemeClr val="tx1"/>
                    </a:solidFill>
                    <a:latin typeface="Arial"/>
                    <a:cs typeface="Arial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Sällanköp</c:v>
                </c:pt>
                <c:pt idx="1">
                  <c:v>Dagligvaror</c:v>
                </c:pt>
                <c:pt idx="2">
                  <c:v>Restauranger</c:v>
                </c:pt>
                <c:pt idx="3">
                  <c:v>Service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68</c:v>
                </c:pt>
                <c:pt idx="1">
                  <c:v>26.5</c:v>
                </c:pt>
                <c:pt idx="2">
                  <c:v>3.5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29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Kolumn1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rgbClr val="16ADB5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16B54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4EB6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69BF27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2C7CED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BE9FB3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BD2068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20235B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3200" b="1" i="1">
                      <a:solidFill>
                        <a:schemeClr val="tx1"/>
                      </a:solidFill>
                      <a:latin typeface="Arial"/>
                      <a:cs typeface="Arial"/>
                    </a:defRPr>
                  </a:pPr>
                  <a:endParaRPr lang="sv-S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3200" b="1" i="1">
                      <a:solidFill>
                        <a:schemeClr val="tx1"/>
                      </a:solidFill>
                      <a:latin typeface="Arial"/>
                      <a:cs typeface="Arial"/>
                    </a:defRPr>
                  </a:pPr>
                  <a:endParaRPr lang="sv-S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3200" b="1" i="1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pP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5,5%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ln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3200" b="1" i="1">
                      <a:solidFill>
                        <a:schemeClr val="tx1"/>
                      </a:solidFill>
                      <a:latin typeface="Arial"/>
                      <a:cs typeface="Arial"/>
                    </a:defRPr>
                  </a:pPr>
                  <a:endParaRPr lang="sv-S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tx>
                <c:rich>
                  <a:bodyPr/>
                  <a:lstStyle/>
                  <a:p>
                    <a:pPr>
                      <a:defRPr sz="3200" b="1" i="1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pPr>
                    <a:r>
                      <a:rPr lang="en-US" smtClean="0">
                        <a:solidFill>
                          <a:schemeClr val="tx1"/>
                        </a:solidFill>
                      </a:rPr>
                      <a:t>3,5%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ln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3522845517496905E-2"/>
                  <c:y val="-3.4426598020717902E-2"/>
                </c:manualLayout>
              </c:layout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3200" b="1" i="1">
                      <a:solidFill>
                        <a:schemeClr val="tx1"/>
                      </a:solidFill>
                      <a:latin typeface="Arial"/>
                      <a:cs typeface="Arial"/>
                    </a:defRPr>
                  </a:pPr>
                  <a:endParaRPr lang="sv-S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7833123089880801E-2"/>
                  <c:y val="-5.68010606350174E-2"/>
                </c:manualLayout>
              </c:layout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3200" b="1" i="1">
                      <a:solidFill>
                        <a:schemeClr val="tx1"/>
                      </a:solidFill>
                      <a:latin typeface="Arial"/>
                      <a:cs typeface="Arial"/>
                    </a:defRPr>
                  </a:pPr>
                  <a:endParaRPr lang="sv-S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ln>
                <a:noFill/>
              </a:ln>
            </c:spPr>
            <c:txPr>
              <a:bodyPr/>
              <a:lstStyle/>
              <a:p>
                <a:pPr>
                  <a:defRPr sz="3200" b="1" i="1">
                    <a:solidFill>
                      <a:srgbClr val="20235B"/>
                    </a:solidFill>
                    <a:latin typeface="Arial"/>
                    <a:cs typeface="Arial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Blad1!$A$2:$A$9</c:f>
              <c:strCache>
                <c:ptCount val="8"/>
                <c:pt idx="0">
                  <c:v>Sällanköp</c:v>
                </c:pt>
                <c:pt idx="1">
                  <c:v>Dagligvaror</c:v>
                </c:pt>
                <c:pt idx="2">
                  <c:v>Restauranger</c:v>
                </c:pt>
                <c:pt idx="3">
                  <c:v>Gym/träna</c:v>
                </c:pt>
                <c:pt idx="4">
                  <c:v>Kultur/nöje</c:v>
                </c:pt>
                <c:pt idx="5">
                  <c:v>Hälsa/skönhet</c:v>
                </c:pt>
                <c:pt idx="6">
                  <c:v>Vård</c:v>
                </c:pt>
                <c:pt idx="7">
                  <c:v>Service</c:v>
                </c:pt>
              </c:strCache>
            </c:strRef>
          </c:cat>
          <c:val>
            <c:numRef>
              <c:f>Blad1!$B$2:$B$9</c:f>
              <c:numCache>
                <c:formatCode>General</c:formatCode>
                <c:ptCount val="8"/>
                <c:pt idx="0">
                  <c:v>53</c:v>
                </c:pt>
                <c:pt idx="1">
                  <c:v>16</c:v>
                </c:pt>
                <c:pt idx="2">
                  <c:v>10</c:v>
                </c:pt>
                <c:pt idx="3">
                  <c:v>5.5</c:v>
                </c:pt>
                <c:pt idx="4">
                  <c:v>5</c:v>
                </c:pt>
                <c:pt idx="5">
                  <c:v>3.5</c:v>
                </c:pt>
                <c:pt idx="6">
                  <c:v>3</c:v>
                </c:pt>
                <c:pt idx="7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27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61885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219200" latinLnBrk="0">
      <a:lnSpc>
        <a:spcPct val="120000"/>
      </a:lnSpc>
      <a:defRPr sz="3400">
        <a:latin typeface="+mn-lt"/>
        <a:ea typeface="+mn-ea"/>
        <a:cs typeface="+mn-cs"/>
        <a:sym typeface="Verdana"/>
      </a:defRPr>
    </a:lvl1pPr>
    <a:lvl2pPr indent="228600" defTabSz="1219200" latinLnBrk="0">
      <a:lnSpc>
        <a:spcPct val="120000"/>
      </a:lnSpc>
      <a:defRPr sz="3400">
        <a:latin typeface="+mn-lt"/>
        <a:ea typeface="+mn-ea"/>
        <a:cs typeface="+mn-cs"/>
        <a:sym typeface="Verdana"/>
      </a:defRPr>
    </a:lvl2pPr>
    <a:lvl3pPr indent="457200" defTabSz="1219200" latinLnBrk="0">
      <a:lnSpc>
        <a:spcPct val="120000"/>
      </a:lnSpc>
      <a:defRPr sz="3400">
        <a:latin typeface="+mn-lt"/>
        <a:ea typeface="+mn-ea"/>
        <a:cs typeface="+mn-cs"/>
        <a:sym typeface="Verdana"/>
      </a:defRPr>
    </a:lvl3pPr>
    <a:lvl4pPr indent="685800" defTabSz="1219200" latinLnBrk="0">
      <a:lnSpc>
        <a:spcPct val="120000"/>
      </a:lnSpc>
      <a:defRPr sz="3400">
        <a:latin typeface="+mn-lt"/>
        <a:ea typeface="+mn-ea"/>
        <a:cs typeface="+mn-cs"/>
        <a:sym typeface="Verdana"/>
      </a:defRPr>
    </a:lvl4pPr>
    <a:lvl5pPr indent="914400" defTabSz="1219200" latinLnBrk="0">
      <a:lnSpc>
        <a:spcPct val="120000"/>
      </a:lnSpc>
      <a:defRPr sz="3400">
        <a:latin typeface="+mn-lt"/>
        <a:ea typeface="+mn-ea"/>
        <a:cs typeface="+mn-cs"/>
        <a:sym typeface="Verdana"/>
      </a:defRPr>
    </a:lvl5pPr>
    <a:lvl6pPr indent="1143000" defTabSz="1219200" latinLnBrk="0">
      <a:lnSpc>
        <a:spcPct val="120000"/>
      </a:lnSpc>
      <a:defRPr sz="3400">
        <a:latin typeface="+mn-lt"/>
        <a:ea typeface="+mn-ea"/>
        <a:cs typeface="+mn-cs"/>
        <a:sym typeface="Verdana"/>
      </a:defRPr>
    </a:lvl6pPr>
    <a:lvl7pPr indent="1371600" defTabSz="1219200" latinLnBrk="0">
      <a:lnSpc>
        <a:spcPct val="120000"/>
      </a:lnSpc>
      <a:defRPr sz="3400">
        <a:latin typeface="+mn-lt"/>
        <a:ea typeface="+mn-ea"/>
        <a:cs typeface="+mn-cs"/>
        <a:sym typeface="Verdana"/>
      </a:defRPr>
    </a:lvl7pPr>
    <a:lvl8pPr indent="1600200" defTabSz="1219200" latinLnBrk="0">
      <a:lnSpc>
        <a:spcPct val="120000"/>
      </a:lnSpc>
      <a:defRPr sz="3400">
        <a:latin typeface="+mn-lt"/>
        <a:ea typeface="+mn-ea"/>
        <a:cs typeface="+mn-cs"/>
        <a:sym typeface="Verdana"/>
      </a:defRPr>
    </a:lvl8pPr>
    <a:lvl9pPr indent="1828800" defTabSz="1219200" latinLnBrk="0">
      <a:lnSpc>
        <a:spcPct val="120000"/>
      </a:lnSpc>
      <a:defRPr sz="3400">
        <a:latin typeface="+mn-lt"/>
        <a:ea typeface="+mn-ea"/>
        <a:cs typeface="+mn-cs"/>
        <a:sym typeface="Verdan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Fly over:  </a:t>
            </a:r>
            <a:r>
              <a:rPr lang="en-GB" dirty="0" smtClean="0"/>
              <a:t>2019-02-01 – 2020-09-17</a:t>
            </a:r>
            <a:r>
              <a:rPr lang="en-GB" baseline="0" dirty="0" smtClean="0"/>
              <a:t>    </a:t>
            </a:r>
            <a:r>
              <a:rPr lang="en-GB" b="1" dirty="0" smtClean="0"/>
              <a:t>Swedavia:</a:t>
            </a:r>
            <a:r>
              <a:rPr lang="en-GB" b="1" baseline="0" dirty="0" smtClean="0"/>
              <a:t> </a:t>
            </a:r>
            <a:r>
              <a:rPr lang="en-GB" baseline="0" dirty="0" smtClean="0">
                <a:sym typeface="Wingdings" panose="05000000000000000000" pitchFamily="2" charset="2"/>
              </a:rPr>
              <a:t>2022-09-30   </a:t>
            </a:r>
            <a:r>
              <a:rPr lang="en-GB" b="1" baseline="0" dirty="0" smtClean="0">
                <a:sym typeface="Wingdings" panose="05000000000000000000" pitchFamily="2" charset="2"/>
              </a:rPr>
              <a:t> </a:t>
            </a:r>
            <a:r>
              <a:rPr lang="en-GB" b="1" dirty="0" smtClean="0"/>
              <a:t>SLL</a:t>
            </a:r>
            <a:r>
              <a:rPr lang="en-GB" dirty="0" smtClean="0"/>
              <a:t>:  2018-01-01</a:t>
            </a:r>
            <a:r>
              <a:rPr lang="en-GB" baseline="0" dirty="0" smtClean="0"/>
              <a:t> – 2018- 06-15– 2021-02-19    </a:t>
            </a:r>
            <a:r>
              <a:rPr lang="en-GB" b="1" baseline="0" dirty="0" smtClean="0"/>
              <a:t>ICA: </a:t>
            </a:r>
            <a:r>
              <a:rPr lang="en-GB" baseline="0" dirty="0" smtClean="0"/>
              <a:t>2018-08-01—2019-12-30</a:t>
            </a:r>
          </a:p>
          <a:p>
            <a:r>
              <a:rPr lang="en-GB" baseline="0" dirty="0" smtClean="0"/>
              <a:t>Tramline approx. 9000 travellers year 2021 and 27 000 year 2023 of which 25 % between 6-9 and 25% 15-19.  Weekend travellers not included in the figures.</a:t>
            </a:r>
            <a:endParaRPr lang="en-GB" dirty="0" smtClean="0"/>
          </a:p>
          <a:p>
            <a:r>
              <a:rPr lang="en-GB" dirty="0" smtClean="0"/>
              <a:t>+ walking and cycling routes around the whole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8289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BB year 2017:  1,829 </a:t>
            </a:r>
            <a:r>
              <a:rPr lang="en-GB" baseline="0" dirty="0" err="1" smtClean="0"/>
              <a:t>mdr</a:t>
            </a:r>
            <a:r>
              <a:rPr lang="en-GB" baseline="0" dirty="0" smtClean="0"/>
              <a:t> SEK / 2,220 </a:t>
            </a:r>
            <a:r>
              <a:rPr lang="en-GB" baseline="0" dirty="0" err="1" smtClean="0"/>
              <a:t>mdr</a:t>
            </a:r>
            <a:r>
              <a:rPr lang="en-GB" baseline="0" dirty="0" smtClean="0"/>
              <a:t> SEK  (+1,8% och -0,6 % </a:t>
            </a:r>
            <a:r>
              <a:rPr lang="en-GB" baseline="0" dirty="0" err="1" smtClean="0"/>
              <a:t>jmf</a:t>
            </a:r>
            <a:r>
              <a:rPr lang="en-GB" baseline="0" dirty="0" smtClean="0"/>
              <a:t>)</a:t>
            </a:r>
          </a:p>
          <a:p>
            <a:r>
              <a:rPr lang="en-GB" baseline="0" dirty="0" smtClean="0"/>
              <a:t>Of which retail park 2017:  1,273 </a:t>
            </a:r>
            <a:r>
              <a:rPr lang="en-GB" baseline="0" dirty="0" err="1" smtClean="0"/>
              <a:t>mdr</a:t>
            </a:r>
            <a:r>
              <a:rPr lang="en-GB" baseline="0" dirty="0" smtClean="0"/>
              <a:t> SEK / 1,535 </a:t>
            </a:r>
            <a:r>
              <a:rPr lang="en-GB" baseline="0" dirty="0" err="1" smtClean="0"/>
              <a:t>mdr</a:t>
            </a:r>
            <a:r>
              <a:rPr lang="en-GB" baseline="0" dirty="0" smtClean="0"/>
              <a:t> SEK (+4 % och +0,5% </a:t>
            </a:r>
            <a:r>
              <a:rPr lang="en-GB" baseline="0" dirty="0" err="1" smtClean="0"/>
              <a:t>jmf</a:t>
            </a:r>
            <a:r>
              <a:rPr lang="en-GB" baseline="0" dirty="0" smtClean="0"/>
              <a:t>)</a:t>
            </a:r>
          </a:p>
          <a:p>
            <a:r>
              <a:rPr lang="en-GB" baseline="0" dirty="0" smtClean="0"/>
              <a:t>Of which  </a:t>
            </a:r>
            <a:r>
              <a:rPr lang="en-GB" baseline="0" dirty="0" err="1" smtClean="0"/>
              <a:t>Gallerian</a:t>
            </a:r>
            <a:r>
              <a:rPr lang="en-GB" baseline="0" dirty="0" smtClean="0"/>
              <a:t> 2017: 556 </a:t>
            </a:r>
            <a:r>
              <a:rPr lang="en-GB" baseline="0" dirty="0" err="1" smtClean="0"/>
              <a:t>milj</a:t>
            </a:r>
            <a:r>
              <a:rPr lang="en-GB" baseline="0" dirty="0" smtClean="0"/>
              <a:t> SEK / 685 </a:t>
            </a:r>
            <a:r>
              <a:rPr lang="en-GB" baseline="0" dirty="0" err="1" smtClean="0"/>
              <a:t>milj</a:t>
            </a:r>
            <a:r>
              <a:rPr lang="en-GB" baseline="0" dirty="0" smtClean="0"/>
              <a:t> SEK (-2,9% och -3,1% </a:t>
            </a:r>
            <a:r>
              <a:rPr lang="en-GB" baseline="0" dirty="0" err="1" smtClean="0"/>
              <a:t>jmf</a:t>
            </a:r>
            <a:r>
              <a:rPr lang="en-GB" baseline="0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650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60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lnSpc>
                <a:spcPct val="110000"/>
              </a:lnSpc>
              <a:defRPr sz="2800" spc="28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b="1" dirty="0" smtClean="0"/>
              <a:t>P</a:t>
            </a:r>
            <a:r>
              <a:rPr lang="sv-SE" sz="3600" dirty="0" smtClean="0"/>
              <a:t>= Bromma, Sundbyberg, Solna</a:t>
            </a:r>
            <a:r>
              <a:rPr lang="sv-SE" sz="3600" baseline="0" dirty="0" smtClean="0"/>
              <a:t>       </a:t>
            </a:r>
            <a:r>
              <a:rPr lang="sv-SE" sz="3600" b="1" dirty="0" smtClean="0"/>
              <a:t>S</a:t>
            </a:r>
            <a:r>
              <a:rPr lang="sv-SE" sz="3600" dirty="0" smtClean="0"/>
              <a:t>=Ekerö, Solna, Tensta, Rinkeby    </a:t>
            </a:r>
            <a:r>
              <a:rPr lang="sv-SE" sz="3600" b="1" spc="28" dirty="0" smtClean="0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rPr>
              <a:t>T</a:t>
            </a:r>
            <a:r>
              <a:rPr lang="sv-SE" sz="3600" spc="28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=Hässelby, Vällingby, Råcksta,</a:t>
            </a:r>
            <a:r>
              <a:rPr lang="sv-SE" sz="3600" spc="28" baseline="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v-SE" sz="3600" spc="28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Kista, Solna, Järfälla,</a:t>
            </a:r>
            <a:r>
              <a:rPr lang="sv-SE" sz="3600" spc="28" baseline="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lang="sv-SE" sz="3600" spc="28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Kungsholmen</a:t>
            </a:r>
          </a:p>
          <a:p>
            <a:pPr marL="0" marR="0" lvl="0" indent="0" defTabSz="1219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6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299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70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Fly over:  </a:t>
            </a:r>
            <a:r>
              <a:rPr lang="en-GB" dirty="0" smtClean="0"/>
              <a:t>2019-02-01 – 2020-09-17</a:t>
            </a:r>
            <a:r>
              <a:rPr lang="en-GB" baseline="0" dirty="0" smtClean="0"/>
              <a:t>    </a:t>
            </a:r>
            <a:r>
              <a:rPr lang="en-GB" b="1" dirty="0" smtClean="0"/>
              <a:t>Swedavia:</a:t>
            </a:r>
            <a:r>
              <a:rPr lang="en-GB" b="1" baseline="0" dirty="0" smtClean="0"/>
              <a:t> </a:t>
            </a:r>
            <a:r>
              <a:rPr lang="en-GB" baseline="0" dirty="0" smtClean="0">
                <a:sym typeface="Wingdings" panose="05000000000000000000" pitchFamily="2" charset="2"/>
              </a:rPr>
              <a:t>2022-09-30   </a:t>
            </a:r>
            <a:r>
              <a:rPr lang="en-GB" b="1" baseline="0" dirty="0" smtClean="0">
                <a:sym typeface="Wingdings" panose="05000000000000000000" pitchFamily="2" charset="2"/>
              </a:rPr>
              <a:t> </a:t>
            </a:r>
            <a:r>
              <a:rPr lang="en-GB" b="1" dirty="0" smtClean="0"/>
              <a:t>SLL</a:t>
            </a:r>
            <a:r>
              <a:rPr lang="en-GB" dirty="0" smtClean="0"/>
              <a:t>:  2018-01-01</a:t>
            </a:r>
            <a:r>
              <a:rPr lang="en-GB" baseline="0" dirty="0" smtClean="0"/>
              <a:t> – 2018- 06-15– 2021-02-19    </a:t>
            </a:r>
            <a:r>
              <a:rPr lang="en-GB" b="1" baseline="0" dirty="0" smtClean="0"/>
              <a:t>ICA: </a:t>
            </a:r>
            <a:r>
              <a:rPr lang="en-GB" baseline="0" dirty="0" smtClean="0"/>
              <a:t>2018-08-01—2019-12-30</a:t>
            </a:r>
          </a:p>
          <a:p>
            <a:r>
              <a:rPr lang="en-GB" baseline="0" dirty="0" smtClean="0"/>
              <a:t>Tramline approx. 9000 travellers year 2021 and 27 000 year 2023 of which 25 % between 6-9 and 25% 15-19.  Weekend travellers not included in the figures.</a:t>
            </a:r>
            <a:endParaRPr lang="en-GB" dirty="0" smtClean="0"/>
          </a:p>
          <a:p>
            <a:r>
              <a:rPr lang="en-GB" dirty="0" smtClean="0"/>
              <a:t>+ walking and cycling routes around the whole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025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Source: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Orvesto</a:t>
            </a:r>
            <a:r>
              <a:rPr lang="en-GB" baseline="0" dirty="0" smtClean="0"/>
              <a:t> (2016?).  Interest that stick out compared to Sweden and Stockholm in general.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39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E8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xt"/>
          <p:cNvSpPr txBox="1">
            <a:spLocks noGrp="1"/>
          </p:cNvSpPr>
          <p:nvPr>
            <p:ph type="title"/>
          </p:nvPr>
        </p:nvSpPr>
        <p:spPr>
          <a:xfrm>
            <a:off x="1828799" y="5963706"/>
            <a:ext cx="20726402" cy="3052942"/>
          </a:xfrm>
          <a:prstGeom prst="rect">
            <a:avLst/>
          </a:prstGeom>
        </p:spPr>
        <p:txBody>
          <a:bodyPr lIns="71436" tIns="71436" rIns="71436" bIns="71436" anchor="t"/>
          <a:lstStyle>
            <a:lvl1pPr defTabSz="457200">
              <a:lnSpc>
                <a:spcPct val="110000"/>
              </a:lnSpc>
              <a:defRPr sz="3200" b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Titeltext</a:t>
            </a:r>
          </a:p>
        </p:txBody>
      </p:sp>
      <p:sp>
        <p:nvSpPr>
          <p:cNvPr id="13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3657598" y="5096933"/>
            <a:ext cx="17068803" cy="1278469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0" indent="0" algn="ctr">
              <a:spcBef>
                <a:spcPts val="2100"/>
              </a:spcBef>
              <a:buSzTx/>
              <a:buFontTx/>
              <a:buNone/>
            </a:lvl1pPr>
            <a:lvl2pPr marL="0" indent="0" algn="ctr">
              <a:spcBef>
                <a:spcPts val="2100"/>
              </a:spcBef>
              <a:buSzTx/>
              <a:buFontTx/>
              <a:buNone/>
            </a:lvl2pPr>
            <a:lvl3pPr algn="ctr">
              <a:spcBef>
                <a:spcPts val="2100"/>
              </a:spcBef>
              <a:buFontTx/>
            </a:lvl3pPr>
            <a:lvl4pPr algn="ctr">
              <a:spcBef>
                <a:spcPts val="2100"/>
              </a:spcBef>
              <a:buFontTx/>
            </a:lvl4pPr>
            <a:lvl5pPr algn="ctr">
              <a:spcBef>
                <a:spcPts val="2100"/>
              </a:spcBef>
              <a:buFontTx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14" name="BB_basic_neg.pdf" descr="BB_basic_neg.pdf"/>
          <p:cNvPicPr>
            <a:picLocks noChangeAspect="1"/>
          </p:cNvPicPr>
          <p:nvPr/>
        </p:nvPicPr>
        <p:blipFill>
          <a:blip r:embed="rId2">
            <a:extLst/>
          </a:blip>
          <a:srcRect l="19322" r="13928" b="16404"/>
          <a:stretch>
            <a:fillRect/>
          </a:stretch>
        </p:blipFill>
        <p:spPr>
          <a:xfrm>
            <a:off x="643604" y="424604"/>
            <a:ext cx="583788" cy="7277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164800" y="12835257"/>
            <a:ext cx="514904" cy="485139"/>
          </a:xfrm>
          <a:prstGeom prst="rect">
            <a:avLst/>
          </a:prstGeom>
        </p:spPr>
        <p:txBody>
          <a:bodyPr lIns="121918" tIns="121918" rIns="121918" bIns="121918">
            <a:spAutoFit/>
          </a:bodyPr>
          <a:lstStyle>
            <a:lvl1pPr>
              <a:lnSpc>
                <a:spcPct val="100000"/>
              </a:lnSpc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"/>
          <p:cNvSpPr>
            <a:spLocks noGrp="1"/>
          </p:cNvSpPr>
          <p:nvPr>
            <p:ph type="pic" idx="13"/>
          </p:nvPr>
        </p:nvSpPr>
        <p:spPr>
          <a:xfrm>
            <a:off x="-31575" y="-17993"/>
            <a:ext cx="24447497" cy="137517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808" y="314140"/>
            <a:ext cx="411985" cy="53552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le Text"/>
          <p:cNvSpPr txBox="1"/>
          <p:nvPr/>
        </p:nvSpPr>
        <p:spPr>
          <a:xfrm>
            <a:off x="1828799" y="5963706"/>
            <a:ext cx="20726402" cy="638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>
            <a:spAutoFit/>
          </a:bodyPr>
          <a:lstStyle>
            <a:lvl1pPr defTabSz="457200">
              <a:lnSpc>
                <a:spcPct val="110000"/>
              </a:lnSpc>
              <a:defRPr sz="32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/>
          <p:nvPr/>
        </p:nvSpPr>
        <p:spPr>
          <a:xfrm>
            <a:off x="3657599" y="3794019"/>
            <a:ext cx="17068802" cy="3884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ctr">
              <a:lnSpc>
                <a:spcPct val="110000"/>
              </a:lnSpc>
              <a:spcBef>
                <a:spcPts val="2100"/>
              </a:spcBef>
              <a:defRPr sz="3200"/>
            </a:lvl1pPr>
            <a:lvl2pPr indent="228600" algn="ctr">
              <a:lnSpc>
                <a:spcPct val="110000"/>
              </a:lnSpc>
              <a:spcBef>
                <a:spcPts val="2100"/>
              </a:spcBef>
              <a:defRPr sz="3200"/>
            </a:lvl2pPr>
            <a:lvl3pPr indent="457200" algn="ctr">
              <a:lnSpc>
                <a:spcPct val="110000"/>
              </a:lnSpc>
              <a:spcBef>
                <a:spcPts val="2100"/>
              </a:spcBef>
              <a:defRPr sz="3200"/>
            </a:lvl3pPr>
            <a:lvl4pPr indent="685800" algn="ctr">
              <a:lnSpc>
                <a:spcPct val="110000"/>
              </a:lnSpc>
              <a:spcBef>
                <a:spcPts val="2100"/>
              </a:spcBef>
              <a:defRPr sz="3200"/>
            </a:lvl4pPr>
            <a:lvl5pPr indent="914400" algn="ctr">
              <a:lnSpc>
                <a:spcPct val="110000"/>
              </a:lnSpc>
              <a:spcBef>
                <a:spcPts val="21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164800" y="12708257"/>
            <a:ext cx="773270" cy="739139"/>
          </a:xfrm>
          <a:prstGeom prst="rect">
            <a:avLst/>
          </a:prstGeom>
        </p:spPr>
        <p:txBody>
          <a:bodyPr lIns="121918" tIns="121918" rIns="121918" bIns="121918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4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808" y="314140"/>
            <a:ext cx="411985" cy="535522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iteltext"/>
          <p:cNvSpPr txBox="1">
            <a:spLocks noGrp="1"/>
          </p:cNvSpPr>
          <p:nvPr>
            <p:ph type="title"/>
          </p:nvPr>
        </p:nvSpPr>
        <p:spPr>
          <a:xfrm>
            <a:off x="1219199" y="549276"/>
            <a:ext cx="21945602" cy="2286002"/>
          </a:xfrm>
          <a:prstGeom prst="rect">
            <a:avLst/>
          </a:prstGeom>
        </p:spPr>
        <p:txBody>
          <a:bodyPr anchor="ctr"/>
          <a:lstStyle/>
          <a:p>
            <a:r>
              <a:t>Titeltext</a:t>
            </a:r>
          </a:p>
        </p:txBody>
      </p:sp>
      <p:sp>
        <p:nvSpPr>
          <p:cNvPr id="45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219199" y="3200401"/>
            <a:ext cx="10769601" cy="9051927"/>
          </a:xfrm>
          <a:prstGeom prst="rect">
            <a:avLst/>
          </a:prstGeom>
        </p:spPr>
        <p:txBody>
          <a:bodyPr/>
          <a:lstStyle>
            <a:lvl1pPr marL="391884" indent="-391884"/>
            <a:lvl2pPr marL="838200" indent="-381000"/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text"/>
          <p:cNvSpPr txBox="1">
            <a:spLocks noGrp="1"/>
          </p:cNvSpPr>
          <p:nvPr>
            <p:ph type="title"/>
          </p:nvPr>
        </p:nvSpPr>
        <p:spPr>
          <a:xfrm>
            <a:off x="1219199" y="549276"/>
            <a:ext cx="21945602" cy="2286002"/>
          </a:xfrm>
          <a:prstGeom prst="rect">
            <a:avLst/>
          </a:prstGeom>
        </p:spPr>
        <p:txBody>
          <a:bodyPr anchor="ctr"/>
          <a:lstStyle/>
          <a:p>
            <a:r>
              <a:t>Titeltext</a:t>
            </a:r>
          </a:p>
        </p:txBody>
      </p:sp>
      <p:sp>
        <p:nvSpPr>
          <p:cNvPr id="53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219199" y="3070225"/>
            <a:ext cx="10773837" cy="4891971"/>
          </a:xfrm>
          <a:prstGeom prst="rect">
            <a:avLst/>
          </a:prstGeom>
        </p:spPr>
        <p:txBody>
          <a:bodyPr/>
          <a:lstStyle>
            <a:lvl1pPr marL="562706" indent="-562706">
              <a:buClr>
                <a:srgbClr val="76C732"/>
              </a:buClr>
              <a:buFontTx/>
            </a:lvl1pPr>
            <a:lvl2pPr marL="457200" indent="0">
              <a:buClr>
                <a:srgbClr val="76C732"/>
              </a:buClr>
              <a:buFontTx/>
              <a:buChar char="•"/>
            </a:lvl2pPr>
            <a:lvl3pPr marL="914400">
              <a:buClr>
                <a:srgbClr val="76C732"/>
              </a:buClr>
              <a:buSzPct val="100000"/>
              <a:buFontTx/>
              <a:buChar char="•"/>
            </a:lvl3pPr>
            <a:lvl4pPr marL="1371600">
              <a:buClr>
                <a:srgbClr val="76C732"/>
              </a:buClr>
              <a:buSzPct val="100000"/>
              <a:buFontTx/>
              <a:buChar char="•"/>
            </a:lvl4pPr>
            <a:lvl5pPr marL="1828800">
              <a:buClr>
                <a:srgbClr val="76C732"/>
              </a:buClr>
              <a:buSzPct val="100000"/>
              <a:buFontTx/>
              <a:buChar char="•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4" name="Body Level One…"/>
          <p:cNvSpPr txBox="1"/>
          <p:nvPr/>
        </p:nvSpPr>
        <p:spPr>
          <a:xfrm>
            <a:off x="12304890" y="3070225"/>
            <a:ext cx="10773834" cy="373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8" tIns="121918" rIns="121918" bIns="121918">
            <a:spAutoFit/>
          </a:bodyPr>
          <a:lstStyle>
            <a:lvl1pPr marL="562706" indent="-562706">
              <a:lnSpc>
                <a:spcPct val="110000"/>
              </a:lnSpc>
              <a:spcBef>
                <a:spcPts val="1600"/>
              </a:spcBef>
              <a:buClr>
                <a:srgbClr val="76C732"/>
              </a:buClr>
              <a:buSzPct val="100000"/>
              <a:buChar char="•"/>
              <a:defRPr sz="3200"/>
            </a:lvl1pPr>
            <a:lvl2pPr marL="457200">
              <a:lnSpc>
                <a:spcPct val="110000"/>
              </a:lnSpc>
              <a:spcBef>
                <a:spcPts val="1600"/>
              </a:spcBef>
              <a:buClr>
                <a:srgbClr val="76C732"/>
              </a:buClr>
              <a:buSzPct val="100000"/>
              <a:buChar char="•"/>
              <a:defRPr sz="3200"/>
            </a:lvl2pPr>
            <a:lvl3pPr marL="914400">
              <a:lnSpc>
                <a:spcPct val="110000"/>
              </a:lnSpc>
              <a:spcBef>
                <a:spcPts val="1600"/>
              </a:spcBef>
              <a:buClr>
                <a:srgbClr val="76C732"/>
              </a:buClr>
              <a:buSzPct val="100000"/>
              <a:buChar char="•"/>
              <a:defRPr sz="3200"/>
            </a:lvl3pPr>
            <a:lvl4pPr marL="1371600">
              <a:lnSpc>
                <a:spcPct val="110000"/>
              </a:lnSpc>
              <a:spcBef>
                <a:spcPts val="1600"/>
              </a:spcBef>
              <a:buClr>
                <a:srgbClr val="76C732"/>
              </a:buClr>
              <a:buSzPct val="100000"/>
              <a:buChar char="•"/>
              <a:defRPr sz="3200"/>
            </a:lvl4pPr>
            <a:lvl5pPr marL="1828800">
              <a:lnSpc>
                <a:spcPct val="110000"/>
              </a:lnSpc>
              <a:spcBef>
                <a:spcPts val="1600"/>
              </a:spcBef>
              <a:buClr>
                <a:srgbClr val="76C732"/>
              </a:buClr>
              <a:buSzPct val="100000"/>
              <a:buChar char="•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Cirkel"/>
          <p:cNvSpPr/>
          <p:nvPr/>
        </p:nvSpPr>
        <p:spPr>
          <a:xfrm>
            <a:off x="23258285" y="12798776"/>
            <a:ext cx="535523" cy="53552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5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808" y="314140"/>
            <a:ext cx="411985" cy="535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5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808" y="314140"/>
            <a:ext cx="411985" cy="535522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xfrm>
            <a:off x="1219199" y="5715000"/>
            <a:ext cx="21945602" cy="2286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r>
              <a:t>Titeltext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808" y="314140"/>
            <a:ext cx="411985" cy="535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808" y="314140"/>
            <a:ext cx="411985" cy="535522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iteltext"/>
          <p:cNvSpPr txBox="1">
            <a:spLocks noGrp="1"/>
          </p:cNvSpPr>
          <p:nvPr>
            <p:ph type="title"/>
          </p:nvPr>
        </p:nvSpPr>
        <p:spPr>
          <a:xfrm>
            <a:off x="4779433" y="9601200"/>
            <a:ext cx="14630403" cy="1133479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4" name="Bild"/>
          <p:cNvSpPr>
            <a:spLocks noGrp="1"/>
          </p:cNvSpPr>
          <p:nvPr>
            <p:ph type="pic" sz="half" idx="13"/>
          </p:nvPr>
        </p:nvSpPr>
        <p:spPr>
          <a:xfrm>
            <a:off x="4779433" y="1225549"/>
            <a:ext cx="14630403" cy="8229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4779433" y="10734675"/>
            <a:ext cx="14630403" cy="16097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100"/>
              </a:spcBef>
              <a:buSzTx/>
              <a:buFontTx/>
              <a:buNone/>
            </a:lvl1pPr>
            <a:lvl2pPr marL="0" indent="0">
              <a:spcBef>
                <a:spcPts val="2100"/>
              </a:spcBef>
              <a:buSzTx/>
              <a:buFontTx/>
              <a:buNone/>
            </a:lvl2pPr>
            <a:lvl3pPr>
              <a:spcBef>
                <a:spcPts val="2100"/>
              </a:spcBef>
              <a:buFontTx/>
            </a:lvl3pPr>
            <a:lvl4pPr>
              <a:spcBef>
                <a:spcPts val="2100"/>
              </a:spcBef>
              <a:buFontTx/>
            </a:lvl4pPr>
            <a:lvl5pPr>
              <a:spcBef>
                <a:spcPts val="2100"/>
              </a:spcBef>
              <a:buFontTx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text"/>
          <p:cNvSpPr txBox="1">
            <a:spLocks noGrp="1"/>
          </p:cNvSpPr>
          <p:nvPr>
            <p:ph type="title"/>
          </p:nvPr>
        </p:nvSpPr>
        <p:spPr>
          <a:xfrm>
            <a:off x="1219199" y="549276"/>
            <a:ext cx="21945602" cy="2286002"/>
          </a:xfrm>
          <a:prstGeom prst="rect">
            <a:avLst/>
          </a:prstGeom>
        </p:spPr>
        <p:txBody>
          <a:bodyPr anchor="ctr"/>
          <a:lstStyle/>
          <a:p>
            <a:r>
              <a:t>Titeltext</a:t>
            </a:r>
          </a:p>
        </p:txBody>
      </p:sp>
      <p:sp>
        <p:nvSpPr>
          <p:cNvPr id="93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676399" y="3657391"/>
            <a:ext cx="12480002" cy="7937611"/>
          </a:xfrm>
          <a:prstGeom prst="rect">
            <a:avLst/>
          </a:prstGeom>
        </p:spPr>
        <p:txBody>
          <a:bodyPr lIns="0" tIns="0" rIns="0" bIns="0"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94" name="Bild"/>
          <p:cNvSpPr>
            <a:spLocks noGrp="1"/>
          </p:cNvSpPr>
          <p:nvPr>
            <p:ph type="pic" sz="quarter" idx="13"/>
          </p:nvPr>
        </p:nvSpPr>
        <p:spPr>
          <a:xfrm>
            <a:off x="15315600" y="3657391"/>
            <a:ext cx="7392000" cy="79291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2026354" y="1853140"/>
            <a:ext cx="20331291" cy="228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8" tIns="121918" rIns="121918" bIns="121918" anchor="b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2026354" y="4165600"/>
            <a:ext cx="20331291" cy="7697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8" tIns="121918" rIns="121918" bIns="121918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Cirkel"/>
          <p:cNvSpPr/>
          <p:nvPr/>
        </p:nvSpPr>
        <p:spPr>
          <a:xfrm>
            <a:off x="23258285" y="12798776"/>
            <a:ext cx="535523" cy="53552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399294" y="12895087"/>
            <a:ext cx="372666" cy="342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normAutofit/>
          </a:bodyPr>
          <a:lstStyle>
            <a:lvl1pPr>
              <a:lnSpc>
                <a:spcPct val="90000"/>
              </a:lnSpc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1219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9pPr>
    </p:titleStyle>
    <p:bodyStyle>
      <a:lvl1pPr marL="342900" marR="0" indent="-342900" algn="l" defTabSz="1219200" rtl="0" latinLnBrk="0">
        <a:lnSpc>
          <a:spcPct val="11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1pPr>
      <a:lvl2pPr marL="783771" marR="0" indent="-326571" algn="l" defTabSz="1219200" rtl="0" latinLnBrk="0">
        <a:lnSpc>
          <a:spcPct val="11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121920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121920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121920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121920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121920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121920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121920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l" defTabSz="1219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l" defTabSz="1219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1219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1219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1219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1219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1219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1219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1219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BB_basic_neg.pdf" descr="BB_basic_neg.pdf"/>
          <p:cNvPicPr>
            <a:picLocks noChangeAspect="1"/>
          </p:cNvPicPr>
          <p:nvPr/>
        </p:nvPicPr>
        <p:blipFill>
          <a:blip r:embed="rId2">
            <a:extLst/>
          </a:blip>
          <a:srcRect l="19322" r="13928" b="16404"/>
          <a:stretch>
            <a:fillRect/>
          </a:stretch>
        </p:blipFill>
        <p:spPr>
          <a:xfrm>
            <a:off x="643604" y="424604"/>
            <a:ext cx="583788" cy="727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24384000" cy="13716000"/>
          </a:xfrm>
          <a:prstGeom prst="rect">
            <a:avLst/>
          </a:prstGeom>
        </p:spPr>
      </p:pic>
      <p:pic>
        <p:nvPicPr>
          <p:cNvPr id="9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3604" y="788500"/>
            <a:ext cx="5031066" cy="3870959"/>
          </a:xfrm>
          <a:prstGeom prst="rect">
            <a:avLst/>
          </a:prstGeom>
          <a:ln w="12700">
            <a:miter lim="400000"/>
          </a:ln>
          <a:effectLst>
            <a:outerShdw blurRad="241300" dist="50800" dir="5400000" rotWithShape="0">
              <a:srgbClr val="000000">
                <a:alpha val="641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1341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007.jpeg" descr="007.jpeg"/>
          <p:cNvPicPr>
            <a:picLocks noChangeAspect="1"/>
          </p:cNvPicPr>
          <p:nvPr/>
        </p:nvPicPr>
        <p:blipFill>
          <a:blip r:embed="rId3">
            <a:extLst/>
          </a:blip>
          <a:srcRect l="84060" b="68818"/>
          <a:stretch>
            <a:fillRect/>
          </a:stretch>
        </p:blipFill>
        <p:spPr>
          <a:xfrm>
            <a:off x="20497204" y="0"/>
            <a:ext cx="3886796" cy="427692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404304" y="12895087"/>
            <a:ext cx="243484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54" name="Cirkel"/>
          <p:cNvSpPr/>
          <p:nvPr/>
        </p:nvSpPr>
        <p:spPr>
          <a:xfrm>
            <a:off x="23258285" y="12798776"/>
            <a:ext cx="535523" cy="53552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158" name="Text"/>
          <p:cNvSpPr txBox="1"/>
          <p:nvPr/>
        </p:nvSpPr>
        <p:spPr>
          <a:xfrm>
            <a:off x="11851353" y="6615431"/>
            <a:ext cx="681294" cy="485139"/>
          </a:xfrm>
          <a:prstGeom prst="rect">
            <a:avLst/>
          </a:prstGeom>
          <a:ln w="12700">
            <a:miter lim="400000"/>
          </a:ln>
        </p:spPr>
        <p:txBody>
          <a:bodyPr wrap="none" lIns="121918" tIns="121918" rIns="121918" bIns="121918">
            <a:spAutoFit/>
          </a:bodyPr>
          <a:lstStyle/>
          <a:p>
            <a:endParaRPr/>
          </a:p>
        </p:txBody>
      </p:sp>
      <p:pic>
        <p:nvPicPr>
          <p:cNvPr id="161" name="image5.png" descr="image5.png"/>
          <p:cNvPicPr>
            <a:picLocks noChangeAspect="1"/>
          </p:cNvPicPr>
          <p:nvPr/>
        </p:nvPicPr>
        <p:blipFill>
          <a:blip r:embed="rId4">
            <a:alphaModFix amt="30000"/>
            <a:extLst/>
          </a:blip>
          <a:srcRect l="13838" r="13838" b="18372"/>
          <a:stretch>
            <a:fillRect/>
          </a:stretch>
        </p:blipFill>
        <p:spPr>
          <a:xfrm>
            <a:off x="591812" y="413184"/>
            <a:ext cx="649715" cy="72781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" name="Tabell"/>
          <p:cNvGraphicFramePr/>
          <p:nvPr>
            <p:extLst>
              <p:ext uri="{D42A27DB-BD31-4B8C-83A1-F6EECF244321}">
                <p14:modId xmlns:p14="http://schemas.microsoft.com/office/powerpoint/2010/main" val="3057579531"/>
              </p:ext>
            </p:extLst>
          </p:nvPr>
        </p:nvGraphicFramePr>
        <p:xfrm>
          <a:off x="55512" y="2353606"/>
          <a:ext cx="19905392" cy="4978049"/>
        </p:xfrm>
        <a:graphic>
          <a:graphicData uri="http://schemas.openxmlformats.org/drawingml/2006/table">
            <a:tbl>
              <a:tblPr firstRow="1" firstCol="1" lastRow="1" bandRow="1">
                <a:tableStyleId>{4C3C2611-4C71-4FC5-86AE-919BDF0F9419}</a:tableStyleId>
              </a:tblPr>
              <a:tblGrid>
                <a:gridCol w="4350685"/>
                <a:gridCol w="4084443"/>
                <a:gridCol w="5774897"/>
                <a:gridCol w="5695367"/>
              </a:tblGrid>
              <a:tr h="981105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400"/>
                      </a:pPr>
                      <a:r>
                        <a:rPr lang="sv-SE" sz="2800" dirty="0" err="1" smtClean="0"/>
                        <a:t>POPpp</a:t>
                      </a:r>
                      <a:endParaRPr sz="2800" dirty="0"/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Idag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3600">
                          <a:solidFill>
                            <a:srgbClr val="20235B"/>
                          </a:solidFill>
                        </a:defRPr>
                      </a:pPr>
                      <a:r>
                        <a:rPr sz="2400" dirty="0"/>
                        <a:t>2021 </a:t>
                      </a:r>
                      <a:r>
                        <a:rPr sz="2400" b="0" dirty="0"/>
                        <a:t>+% </a:t>
                      </a:r>
                      <a:r>
                        <a:rPr lang="sv-SE" sz="2400" b="0" dirty="0" smtClean="0"/>
                        <a:t>jmf</a:t>
                      </a:r>
                      <a:r>
                        <a:rPr sz="2400" b="0" dirty="0" smtClean="0"/>
                        <a:t> </a:t>
                      </a:r>
                      <a:r>
                        <a:rPr lang="sv-SE" sz="2400" b="0" dirty="0" smtClean="0"/>
                        <a:t>idag</a:t>
                      </a:r>
                      <a:r>
                        <a:rPr sz="2400" b="0" dirty="0" smtClean="0"/>
                        <a:t>:</a:t>
                      </a:r>
                      <a:endParaRPr sz="2400" b="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00" algn="r">
                        <a:lnSpc>
                          <a:spcPct val="100000"/>
                        </a:lnSpc>
                        <a:defRPr sz="3600">
                          <a:solidFill>
                            <a:srgbClr val="20235B"/>
                          </a:solidFill>
                        </a:defRPr>
                      </a:pPr>
                      <a:r>
                        <a:rPr sz="2400" dirty="0"/>
                        <a:t>2030 </a:t>
                      </a:r>
                      <a:r>
                        <a:rPr sz="2400" b="0" dirty="0"/>
                        <a:t>+% </a:t>
                      </a:r>
                      <a:r>
                        <a:rPr lang="sv-SE" sz="2400" b="0" dirty="0" smtClean="0"/>
                        <a:t>jmf</a:t>
                      </a:r>
                      <a:r>
                        <a:rPr sz="2400" b="0" dirty="0" smtClean="0"/>
                        <a:t> </a:t>
                      </a:r>
                      <a:r>
                        <a:rPr lang="sv-SE" sz="2400" b="0" dirty="0" smtClean="0"/>
                        <a:t>idag</a:t>
                      </a:r>
                      <a:r>
                        <a:rPr sz="2400" b="0" dirty="0" smtClean="0"/>
                        <a:t>:</a:t>
                      </a:r>
                      <a:endParaRPr sz="2400" b="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00476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Primära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/>
                      </a:pPr>
                      <a:r>
                        <a:rPr sz="2400" dirty="0"/>
                        <a:t>84 404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r">
                        <a:lnSpc>
                          <a:spcPct val="100000"/>
                        </a:lnSpc>
                        <a:defRPr sz="2000"/>
                      </a:pPr>
                      <a:r>
                        <a:rPr sz="2400" dirty="0"/>
                        <a:t>93 108 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+10,3%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292100" algn="r">
                        <a:lnSpc>
                          <a:spcPct val="100000"/>
                        </a:lnSpc>
                        <a:defRPr sz="2000"/>
                      </a:pPr>
                      <a:r>
                        <a:rPr sz="2400"/>
                        <a:t>105 200  </a:t>
                      </a:r>
                      <a:r>
                        <a:rPr sz="2400" b="1">
                          <a:solidFill>
                            <a:srgbClr val="69BE28"/>
                          </a:solidFill>
                        </a:rPr>
                        <a:t>+24,6%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97793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400">
                          <a:solidFill>
                            <a:srgbClr val="20235B"/>
                          </a:solidFill>
                        </a:defRPr>
                      </a:pPr>
                      <a:r>
                        <a:rPr sz="2400" dirty="0" smtClean="0"/>
                        <a:t>Se</a:t>
                      </a:r>
                      <a:r>
                        <a:rPr lang="sv-SE" sz="2400" dirty="0" err="1" smtClean="0"/>
                        <a:t>kundära</a:t>
                      </a:r>
                      <a:endParaRPr sz="2400" dirty="0"/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/>
                      </a:pPr>
                      <a:r>
                        <a:rPr sz="2400" dirty="0"/>
                        <a:t>256 027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r">
                        <a:lnSpc>
                          <a:spcPct val="100000"/>
                        </a:lnSpc>
                        <a:defRPr sz="2000"/>
                      </a:pPr>
                      <a:r>
                        <a:rPr sz="2400" dirty="0"/>
                        <a:t>277 286   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+8,3%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2100" algn="r">
                        <a:lnSpc>
                          <a:spcPct val="100000"/>
                        </a:lnSpc>
                        <a:defRPr sz="2000"/>
                      </a:pPr>
                      <a:r>
                        <a:rPr sz="2400"/>
                        <a:t>309 000  </a:t>
                      </a:r>
                      <a:r>
                        <a:rPr sz="2400" b="1">
                          <a:solidFill>
                            <a:srgbClr val="69BE28"/>
                          </a:solidFill>
                        </a:rPr>
                        <a:t>+16,7%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97951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err="1" smtClean="0">
                          <a:solidFill>
                            <a:srgbClr val="20235B"/>
                          </a:solidFill>
                        </a:rPr>
                        <a:t>Terti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ära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/>
                      </a:pPr>
                      <a:r>
                        <a:rPr sz="2400" dirty="0"/>
                        <a:t>212 373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r">
                        <a:lnSpc>
                          <a:spcPct val="100000"/>
                        </a:lnSpc>
                        <a:defRPr sz="2000"/>
                      </a:pPr>
                      <a:r>
                        <a:rPr sz="2400" dirty="0"/>
                        <a:t>239 730 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+12,9%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292100" algn="r">
                        <a:lnSpc>
                          <a:spcPct val="100000"/>
                        </a:lnSpc>
                        <a:defRPr sz="2000"/>
                      </a:pPr>
                      <a:r>
                        <a:rPr sz="2400" dirty="0"/>
                        <a:t>277 750 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+30,8%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97951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Totalt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FFFFFF"/>
                          </a:solidFill>
                        </a:rPr>
                        <a:t>552 804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r">
                        <a:lnSpc>
                          <a:spcPct val="100000"/>
                        </a:lnSpc>
                        <a:defRPr sz="2000"/>
                      </a:pPr>
                      <a:r>
                        <a:rPr sz="2400" dirty="0"/>
                        <a:t>610 124  </a:t>
                      </a:r>
                      <a:r>
                        <a:rPr sz="2400" dirty="0">
                          <a:solidFill>
                            <a:srgbClr val="69BE28"/>
                          </a:solidFill>
                        </a:rPr>
                        <a:t>+10,4%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ct val="100000"/>
                        </a:lnSpc>
                        <a:defRPr sz="2000"/>
                      </a:pPr>
                      <a:r>
                        <a:rPr sz="2400" dirty="0"/>
                        <a:t>692 003  </a:t>
                      </a:r>
                      <a:r>
                        <a:rPr sz="2400" dirty="0">
                          <a:solidFill>
                            <a:srgbClr val="69BE28"/>
                          </a:solidFill>
                        </a:rPr>
                        <a:t>+23,3%*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l"/>
          <p:cNvGraphicFramePr/>
          <p:nvPr>
            <p:extLst>
              <p:ext uri="{D42A27DB-BD31-4B8C-83A1-F6EECF244321}">
                <p14:modId xmlns:p14="http://schemas.microsoft.com/office/powerpoint/2010/main" val="3417879560"/>
              </p:ext>
            </p:extLst>
          </p:nvPr>
        </p:nvGraphicFramePr>
        <p:xfrm>
          <a:off x="-157479" y="7816645"/>
          <a:ext cx="20118383" cy="5309661"/>
        </p:xfrm>
        <a:graphic>
          <a:graphicData uri="http://schemas.openxmlformats.org/drawingml/2006/table">
            <a:tbl>
              <a:tblPr firstRow="1" firstCol="1" lastRow="1" bandRow="1">
                <a:tableStyleId>{4C3C2611-4C71-4FC5-86AE-919BDF0F9419}</a:tableStyleId>
              </a:tblPr>
              <a:tblGrid>
                <a:gridCol w="4397238"/>
                <a:gridCol w="4128146"/>
                <a:gridCol w="5836690"/>
                <a:gridCol w="5756309"/>
              </a:tblGrid>
              <a:tr h="902919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400"/>
                      </a:pPr>
                      <a:endParaRPr dirty="0"/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Idag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3600">
                          <a:solidFill>
                            <a:srgbClr val="20235B"/>
                          </a:solidFill>
                        </a:defRPr>
                      </a:pPr>
                      <a:r>
                        <a:rPr sz="2400" dirty="0" smtClean="0"/>
                        <a:t>2021 </a:t>
                      </a:r>
                      <a:r>
                        <a:rPr sz="2400" b="0" dirty="0"/>
                        <a:t>+% </a:t>
                      </a:r>
                      <a:r>
                        <a:rPr lang="sv-SE" sz="2400" b="0" dirty="0" smtClean="0"/>
                        <a:t>jmf</a:t>
                      </a:r>
                      <a:r>
                        <a:rPr lang="sv-SE" sz="2400" b="0" baseline="0" dirty="0" smtClean="0"/>
                        <a:t> idag:</a:t>
                      </a:r>
                      <a:endParaRPr sz="2400" b="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00" algn="r">
                        <a:lnSpc>
                          <a:spcPct val="100000"/>
                        </a:lnSpc>
                        <a:defRPr sz="3600">
                          <a:solidFill>
                            <a:srgbClr val="20235B"/>
                          </a:solidFill>
                        </a:defRPr>
                      </a:pPr>
                      <a:r>
                        <a:rPr sz="2400" dirty="0" smtClean="0"/>
                        <a:t>2030 </a:t>
                      </a:r>
                      <a:r>
                        <a:rPr sz="2400" b="0" dirty="0"/>
                        <a:t>+% </a:t>
                      </a:r>
                      <a:r>
                        <a:rPr lang="sv-SE" sz="2400" b="0" dirty="0" smtClean="0"/>
                        <a:t>jmf</a:t>
                      </a:r>
                      <a:r>
                        <a:rPr lang="sv-SE" sz="2400" b="0" baseline="0" dirty="0" smtClean="0"/>
                        <a:t> idag</a:t>
                      </a:r>
                      <a:r>
                        <a:rPr sz="2400" b="0" dirty="0" smtClean="0"/>
                        <a:t>:</a:t>
                      </a:r>
                      <a:endParaRPr sz="2400" b="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023936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Prim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ära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/>
                      </a:pPr>
                      <a:r>
                        <a:rPr sz="2400" dirty="0" smtClean="0"/>
                        <a:t> </a:t>
                      </a:r>
                      <a:r>
                        <a:rPr lang="sv-SE" sz="2400" dirty="0" smtClean="0"/>
                        <a:t>SEK </a:t>
                      </a:r>
                      <a:r>
                        <a:rPr sz="2400" dirty="0" smtClean="0"/>
                        <a:t>6 </a:t>
                      </a:r>
                      <a:r>
                        <a:rPr lang="sv-SE" sz="2400" dirty="0" smtClean="0"/>
                        <a:t>Mdr</a:t>
                      </a:r>
                      <a:endParaRPr sz="24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000">
                          <a:solidFill>
                            <a:srgbClr val="FF0000"/>
                          </a:solidFill>
                        </a:defRPr>
                      </a:pPr>
                      <a:r>
                        <a:rPr lang="sv-SE" sz="2400" dirty="0" smtClean="0">
                          <a:solidFill>
                            <a:srgbClr val="1F235C"/>
                          </a:solidFill>
                        </a:rPr>
                        <a:t>SEK </a:t>
                      </a:r>
                      <a:r>
                        <a:rPr sz="2400" dirty="0" smtClean="0">
                          <a:solidFill>
                            <a:srgbClr val="1F235C"/>
                          </a:solidFill>
                        </a:rPr>
                        <a:t>6,9</a:t>
                      </a:r>
                      <a:r>
                        <a:rPr lang="sv-SE" sz="2400" dirty="0" smtClean="0">
                          <a:solidFill>
                            <a:srgbClr val="1F235C"/>
                          </a:solidFill>
                        </a:rPr>
                        <a:t> Mdr</a:t>
                      </a:r>
                      <a:r>
                        <a:rPr lang="sv-SE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sz="2400" dirty="0" smtClean="0"/>
                        <a:t>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+15%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292100" algn="r">
                        <a:lnSpc>
                          <a:spcPct val="100000"/>
                        </a:lnSpc>
                        <a:defRPr sz="2000"/>
                      </a:pPr>
                      <a:r>
                        <a:rPr lang="sv-SE" sz="2400" dirty="0" smtClean="0"/>
                        <a:t>SEK </a:t>
                      </a:r>
                      <a:r>
                        <a:rPr sz="2400" dirty="0" smtClean="0"/>
                        <a:t>8 </a:t>
                      </a:r>
                      <a:r>
                        <a:rPr lang="sv-SE" sz="2400" dirty="0" smtClean="0"/>
                        <a:t>Mdr</a:t>
                      </a:r>
                      <a:r>
                        <a:rPr sz="2400" dirty="0" smtClean="0"/>
                        <a:t> 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+33%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99659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400">
                          <a:solidFill>
                            <a:srgbClr val="20235B"/>
                          </a:solidFill>
                        </a:defRPr>
                      </a:pPr>
                      <a:r>
                        <a:rPr sz="2400" dirty="0" smtClean="0"/>
                        <a:t>Se</a:t>
                      </a:r>
                      <a:r>
                        <a:rPr lang="sv-SE" sz="2400" dirty="0" err="1" smtClean="0"/>
                        <a:t>kundära</a:t>
                      </a:r>
                      <a:endParaRPr sz="2400" dirty="0"/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/>
                      </a:pPr>
                      <a:r>
                        <a:rPr sz="2400" dirty="0" smtClean="0"/>
                        <a:t> </a:t>
                      </a:r>
                      <a:r>
                        <a:rPr lang="sv-SE" sz="2400" dirty="0" smtClean="0"/>
                        <a:t>SEK </a:t>
                      </a:r>
                      <a:r>
                        <a:rPr sz="2400" dirty="0" smtClean="0"/>
                        <a:t>17 </a:t>
                      </a:r>
                      <a:r>
                        <a:rPr lang="sv-SE" sz="2400" dirty="0" smtClean="0"/>
                        <a:t>Mdr</a:t>
                      </a:r>
                      <a:endParaRPr sz="24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000">
                          <a:solidFill>
                            <a:srgbClr val="FF0000"/>
                          </a:solidFill>
                        </a:defRPr>
                      </a:pPr>
                      <a:r>
                        <a:rPr lang="sv-SE" sz="2400" dirty="0" smtClean="0">
                          <a:solidFill>
                            <a:srgbClr val="1F235C"/>
                          </a:solidFill>
                        </a:rPr>
                        <a:t>SEK </a:t>
                      </a:r>
                      <a:r>
                        <a:rPr sz="2400" dirty="0" smtClean="0">
                          <a:solidFill>
                            <a:srgbClr val="1F235C"/>
                          </a:solidFill>
                        </a:rPr>
                        <a:t>19,5 </a:t>
                      </a:r>
                      <a:r>
                        <a:rPr lang="sv-SE" sz="2400" dirty="0" smtClean="0">
                          <a:solidFill>
                            <a:srgbClr val="1F235C"/>
                          </a:solidFill>
                        </a:rPr>
                        <a:t>Mdr</a:t>
                      </a:r>
                      <a:r>
                        <a:rPr sz="2400" dirty="0" smtClean="0"/>
                        <a:t> 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+14,7%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92100" algn="r">
                        <a:lnSpc>
                          <a:spcPct val="100000"/>
                        </a:lnSpc>
                        <a:defRPr sz="2000"/>
                      </a:pPr>
                      <a:r>
                        <a:rPr lang="sv-SE" sz="2400" dirty="0" smtClean="0"/>
                        <a:t>SEK </a:t>
                      </a:r>
                      <a:r>
                        <a:rPr sz="2400" dirty="0" smtClean="0"/>
                        <a:t>22 </a:t>
                      </a:r>
                      <a:r>
                        <a:rPr lang="sv-SE" sz="2400" dirty="0" smtClean="0"/>
                        <a:t>Mdr</a:t>
                      </a:r>
                      <a:r>
                        <a:rPr sz="2400" dirty="0" smtClean="0"/>
                        <a:t> 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+29%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15664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err="1" smtClean="0">
                          <a:solidFill>
                            <a:srgbClr val="20235B"/>
                          </a:solidFill>
                        </a:rPr>
                        <a:t>Terti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ära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/>
                      </a:pPr>
                      <a:r>
                        <a:rPr sz="2400" dirty="0" smtClean="0"/>
                        <a:t> </a:t>
                      </a:r>
                      <a:r>
                        <a:rPr lang="sv-SE" sz="2400" dirty="0" smtClean="0"/>
                        <a:t>SEK </a:t>
                      </a:r>
                      <a:r>
                        <a:rPr sz="2400" dirty="0" smtClean="0"/>
                        <a:t>15 </a:t>
                      </a:r>
                      <a:r>
                        <a:rPr lang="sv-SE" sz="2400" dirty="0" smtClean="0"/>
                        <a:t>Mdr</a:t>
                      </a:r>
                      <a:endParaRPr sz="24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000">
                          <a:solidFill>
                            <a:srgbClr val="FF0000"/>
                          </a:solidFill>
                        </a:defRPr>
                      </a:pPr>
                      <a:r>
                        <a:rPr lang="sv-SE" sz="2400" dirty="0" smtClean="0">
                          <a:solidFill>
                            <a:srgbClr val="1F235C"/>
                          </a:solidFill>
                        </a:rPr>
                        <a:t>SEK </a:t>
                      </a:r>
                      <a:r>
                        <a:rPr sz="2400" dirty="0" smtClean="0">
                          <a:solidFill>
                            <a:srgbClr val="1F235C"/>
                          </a:solidFill>
                        </a:rPr>
                        <a:t>17 </a:t>
                      </a:r>
                      <a:r>
                        <a:rPr lang="sv-SE" sz="2400" dirty="0" smtClean="0">
                          <a:solidFill>
                            <a:srgbClr val="1F235C"/>
                          </a:solidFill>
                        </a:rPr>
                        <a:t>Mdr</a:t>
                      </a:r>
                      <a:r>
                        <a:rPr sz="2400" dirty="0" smtClean="0"/>
                        <a:t> 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+13,3%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292100" algn="r">
                        <a:lnSpc>
                          <a:spcPct val="100000"/>
                        </a:lnSpc>
                        <a:defRPr sz="2000"/>
                      </a:pPr>
                      <a:r>
                        <a:rPr lang="sv-SE" sz="2400" dirty="0" smtClean="0"/>
                        <a:t>SEK </a:t>
                      </a:r>
                      <a:r>
                        <a:rPr sz="2400" dirty="0" smtClean="0"/>
                        <a:t>20,7 </a:t>
                      </a:r>
                      <a:r>
                        <a:rPr lang="sv-SE" sz="2400" dirty="0" smtClean="0"/>
                        <a:t>Mdr</a:t>
                      </a:r>
                      <a:r>
                        <a:rPr sz="2400" dirty="0" smtClean="0"/>
                        <a:t>  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+39%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115713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Totalt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304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FFFFFF"/>
                          </a:solidFill>
                        </a:rPr>
                        <a:t>SEK </a:t>
                      </a:r>
                      <a:r>
                        <a:rPr sz="2400" b="1" dirty="0" smtClean="0">
                          <a:solidFill>
                            <a:srgbClr val="FFFFFF"/>
                          </a:solidFill>
                        </a:rPr>
                        <a:t>38 </a:t>
                      </a:r>
                      <a:r>
                        <a:rPr lang="sv-SE" sz="2400" b="1" dirty="0" smtClean="0">
                          <a:solidFill>
                            <a:srgbClr val="FFFFFF"/>
                          </a:solidFill>
                        </a:rPr>
                        <a:t>Mdr</a:t>
                      </a:r>
                      <a:endParaRPr sz="2400" b="1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000">
                          <a:solidFill>
                            <a:srgbClr val="FF0000"/>
                          </a:solidFill>
                        </a:defRPr>
                      </a:pPr>
                      <a:r>
                        <a:rPr lang="sv-SE" sz="2400" dirty="0" smtClean="0">
                          <a:solidFill>
                            <a:srgbClr val="FFFFFF"/>
                          </a:solidFill>
                        </a:rPr>
                        <a:t>SEK </a:t>
                      </a:r>
                      <a:r>
                        <a:rPr sz="2400" dirty="0" smtClean="0">
                          <a:solidFill>
                            <a:srgbClr val="FFFFFF"/>
                          </a:solidFill>
                        </a:rPr>
                        <a:t>43,6 </a:t>
                      </a:r>
                      <a:r>
                        <a:rPr lang="sv-SE" sz="2400" dirty="0" smtClean="0">
                          <a:solidFill>
                            <a:srgbClr val="FFFFFF"/>
                          </a:solidFill>
                        </a:rPr>
                        <a:t>Mdr</a:t>
                      </a:r>
                      <a:r>
                        <a:rPr sz="2400" dirty="0" smtClean="0"/>
                        <a:t> </a:t>
                      </a:r>
                      <a:r>
                        <a:rPr sz="2400" dirty="0">
                          <a:solidFill>
                            <a:srgbClr val="69BE28"/>
                          </a:solidFill>
                        </a:rPr>
                        <a:t>+14,7%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ct val="100000"/>
                        </a:lnSpc>
                        <a:defRPr sz="2000"/>
                      </a:pPr>
                      <a:r>
                        <a:rPr lang="sv-SE" sz="2400" dirty="0" smtClean="0"/>
                        <a:t>SEK </a:t>
                      </a:r>
                      <a:r>
                        <a:rPr sz="2400" dirty="0" smtClean="0"/>
                        <a:t>50,6 </a:t>
                      </a:r>
                      <a:r>
                        <a:rPr lang="sv-SE" sz="2400" dirty="0" smtClean="0"/>
                        <a:t>Mdr</a:t>
                      </a:r>
                      <a:r>
                        <a:rPr sz="2400" dirty="0" smtClean="0"/>
                        <a:t>  </a:t>
                      </a:r>
                      <a:r>
                        <a:rPr sz="2400" dirty="0">
                          <a:solidFill>
                            <a:srgbClr val="69BE28"/>
                          </a:solidFill>
                        </a:rPr>
                        <a:t>+33%</a:t>
                      </a:r>
                      <a:r>
                        <a:rPr sz="2400" dirty="0">
                          <a:solidFill>
                            <a:srgbClr val="5AB51F"/>
                          </a:solidFill>
                        </a:rPr>
                        <a:t>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</a:tr>
            </a:tbl>
          </a:graphicData>
        </a:graphic>
      </p:graphicFrame>
      <p:sp>
        <p:nvSpPr>
          <p:cNvPr id="13" name="*14% respektive 50% större än tillväxten i Stockholm och Sverige."/>
          <p:cNvSpPr txBox="1"/>
          <p:nvPr/>
        </p:nvSpPr>
        <p:spPr>
          <a:xfrm>
            <a:off x="20625272" y="10964425"/>
            <a:ext cx="2633013" cy="209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defRPr sz="2400" b="1">
                <a:solidFill>
                  <a:srgbClr val="20235B"/>
                </a:solidFill>
              </a:defRPr>
            </a:pPr>
            <a:r>
              <a:rPr dirty="0"/>
              <a:t>*14% </a:t>
            </a:r>
            <a:r>
              <a:rPr lang="sv-SE" dirty="0" smtClean="0"/>
              <a:t>högre tillväxt jmf Stockholm, </a:t>
            </a:r>
          </a:p>
          <a:p>
            <a:pPr>
              <a:defRPr sz="2400" b="1">
                <a:solidFill>
                  <a:srgbClr val="20235B"/>
                </a:solidFill>
              </a:defRPr>
            </a:pPr>
            <a:r>
              <a:rPr dirty="0" smtClean="0"/>
              <a:t>50</a:t>
            </a:r>
            <a:r>
              <a:rPr dirty="0"/>
              <a:t>% </a:t>
            </a:r>
            <a:r>
              <a:rPr lang="sv-SE" dirty="0" smtClean="0"/>
              <a:t>högre jmf</a:t>
            </a:r>
            <a:r>
              <a:rPr dirty="0" smtClean="0"/>
              <a:t> </a:t>
            </a:r>
            <a:r>
              <a:rPr lang="sv-SE" dirty="0" smtClean="0"/>
              <a:t>Sverige</a:t>
            </a:r>
            <a:endParaRPr dirty="0"/>
          </a:p>
        </p:txBody>
      </p:sp>
      <p:sp>
        <p:nvSpPr>
          <p:cNvPr id="14" name="Källa: SCB och KPG"/>
          <p:cNvSpPr txBox="1"/>
          <p:nvPr/>
        </p:nvSpPr>
        <p:spPr>
          <a:xfrm>
            <a:off x="1241527" y="13057302"/>
            <a:ext cx="2770947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2000">
                <a:solidFill>
                  <a:srgbClr val="20235B"/>
                </a:solidFill>
              </a:defRPr>
            </a:lvl1pPr>
          </a:lstStyle>
          <a:p>
            <a:r>
              <a:rPr lang="sv-SE" dirty="0" smtClean="0"/>
              <a:t>Källa</a:t>
            </a:r>
            <a:r>
              <a:rPr dirty="0" smtClean="0"/>
              <a:t>: </a:t>
            </a:r>
            <a:r>
              <a:rPr dirty="0"/>
              <a:t>SCB </a:t>
            </a:r>
            <a:r>
              <a:rPr lang="sv-SE" dirty="0" smtClean="0"/>
              <a:t>och </a:t>
            </a:r>
            <a:r>
              <a:rPr dirty="0" smtClean="0"/>
              <a:t>KPG</a:t>
            </a:r>
            <a:endParaRPr dirty="0"/>
          </a:p>
        </p:txBody>
      </p:sp>
      <p:sp>
        <p:nvSpPr>
          <p:cNvPr id="15" name="23% befolkningstillväxt"/>
          <p:cNvSpPr txBox="1">
            <a:spLocks noGrp="1"/>
          </p:cNvSpPr>
          <p:nvPr>
            <p:ph type="title"/>
          </p:nvPr>
        </p:nvSpPr>
        <p:spPr>
          <a:xfrm>
            <a:off x="1833339" y="699442"/>
            <a:ext cx="19816426" cy="79003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defRPr sz="7000" spc="1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6000" dirty="0" smtClean="0"/>
              <a:t>23% </a:t>
            </a:r>
            <a:r>
              <a:rPr lang="sv-SE" sz="6000" dirty="0" smtClean="0">
                <a:solidFill>
                  <a:srgbClr val="0FADB4"/>
                </a:solidFill>
              </a:rPr>
              <a:t>befolkningstillväxt</a:t>
            </a:r>
            <a:r>
              <a:rPr lang="sv-SE" sz="6000" dirty="0">
                <a:solidFill>
                  <a:srgbClr val="20235B"/>
                </a:solidFill>
              </a:rPr>
              <a:t> </a:t>
            </a:r>
            <a:r>
              <a:rPr lang="sv-SE" sz="6000" dirty="0" smtClean="0"/>
              <a:t> 33</a:t>
            </a:r>
            <a:r>
              <a:rPr lang="sv-SE" sz="6000" dirty="0"/>
              <a:t>%</a:t>
            </a:r>
            <a:r>
              <a:rPr lang="sv-SE" sz="6000" dirty="0">
                <a:solidFill>
                  <a:srgbClr val="9DACB4"/>
                </a:solidFill>
              </a:rPr>
              <a:t> </a:t>
            </a:r>
            <a:r>
              <a:rPr lang="sv-SE" sz="6000" dirty="0" smtClean="0">
                <a:solidFill>
                  <a:srgbClr val="0FADB4"/>
                </a:solidFill>
              </a:rPr>
              <a:t>köpkraftstillväxt </a:t>
            </a:r>
            <a:endParaRPr sz="6000" dirty="0">
              <a:solidFill>
                <a:srgbClr val="0FADB4"/>
              </a:solidFill>
            </a:endParaRPr>
          </a:p>
        </p:txBody>
      </p:sp>
      <p:sp>
        <p:nvSpPr>
          <p:cNvPr id="16" name="*20,7% respektive 14,9% i Stockholm och Sverige."/>
          <p:cNvSpPr txBox="1"/>
          <p:nvPr/>
        </p:nvSpPr>
        <p:spPr>
          <a:xfrm>
            <a:off x="20701386" y="5695738"/>
            <a:ext cx="2480783" cy="1723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defRPr sz="2400" b="1">
                <a:solidFill>
                  <a:srgbClr val="20235B"/>
                </a:solidFill>
              </a:defRPr>
            </a:pPr>
            <a:r>
              <a:rPr dirty="0"/>
              <a:t>*20,7% </a:t>
            </a:r>
            <a:r>
              <a:rPr lang="sv-SE" dirty="0" smtClean="0"/>
              <a:t>i Stockholm</a:t>
            </a:r>
          </a:p>
          <a:p>
            <a:pPr>
              <a:defRPr sz="2400" b="1">
                <a:solidFill>
                  <a:srgbClr val="20235B"/>
                </a:solidFill>
              </a:defRPr>
            </a:pPr>
            <a:r>
              <a:rPr dirty="0" smtClean="0"/>
              <a:t>14,9</a:t>
            </a:r>
            <a:r>
              <a:rPr dirty="0"/>
              <a:t>% </a:t>
            </a:r>
            <a:r>
              <a:rPr dirty="0" smtClean="0"/>
              <a:t>i S</a:t>
            </a:r>
            <a:r>
              <a:rPr lang="sv-SE" dirty="0" err="1" smtClean="0"/>
              <a:t>verige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007.jpeg" descr="007.jpeg"/>
          <p:cNvPicPr>
            <a:picLocks noChangeAspect="1"/>
          </p:cNvPicPr>
          <p:nvPr/>
        </p:nvPicPr>
        <p:blipFill>
          <a:blip r:embed="rId2">
            <a:extLst/>
          </a:blip>
          <a:srcRect l="84060" b="68818"/>
          <a:stretch>
            <a:fillRect/>
          </a:stretch>
        </p:blipFill>
        <p:spPr>
          <a:xfrm>
            <a:off x="20497204" y="0"/>
            <a:ext cx="3886796" cy="427692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404304" y="12895087"/>
            <a:ext cx="243484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54" name="Cirkel"/>
          <p:cNvSpPr/>
          <p:nvPr/>
        </p:nvSpPr>
        <p:spPr>
          <a:xfrm>
            <a:off x="23258285" y="12798776"/>
            <a:ext cx="535523" cy="53552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156" name="Köpkraftstillväxt per segment*"/>
          <p:cNvSpPr txBox="1"/>
          <p:nvPr/>
        </p:nvSpPr>
        <p:spPr>
          <a:xfrm>
            <a:off x="1241527" y="1189094"/>
            <a:ext cx="2030369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7000" b="1" spc="14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6000" dirty="0" smtClean="0">
                <a:solidFill>
                  <a:srgbClr val="0FADB4"/>
                </a:solidFill>
              </a:rPr>
              <a:t>Köpkraftstillväxt/s</a:t>
            </a:r>
            <a:r>
              <a:rPr sz="6000" dirty="0" err="1" smtClean="0"/>
              <a:t>egmen</a:t>
            </a:r>
            <a:r>
              <a:rPr lang="sv-SE" sz="6000" dirty="0" smtClean="0"/>
              <a:t>t och marknadsområde</a:t>
            </a:r>
            <a:r>
              <a:rPr lang="sv-SE" sz="6000" spc="104" baseline="19230" dirty="0" smtClean="0">
                <a:solidFill>
                  <a:srgbClr val="20235B"/>
                </a:solidFill>
              </a:rPr>
              <a:t>*</a:t>
            </a:r>
            <a:endParaRPr lang="sv-SE" sz="6000" spc="104" baseline="19230" dirty="0">
              <a:solidFill>
                <a:srgbClr val="20235B"/>
              </a:solidFill>
            </a:endParaRPr>
          </a:p>
          <a:p>
            <a:pPr>
              <a:lnSpc>
                <a:spcPct val="80000"/>
              </a:lnSpc>
              <a:defRPr sz="7000" b="1" spc="14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6000" spc="104" baseline="19230" dirty="0">
              <a:solidFill>
                <a:srgbClr val="20235B"/>
              </a:solidFill>
            </a:endParaRPr>
          </a:p>
        </p:txBody>
      </p:sp>
      <p:graphicFrame>
        <p:nvGraphicFramePr>
          <p:cNvPr id="157" name="Tabell"/>
          <p:cNvGraphicFramePr/>
          <p:nvPr>
            <p:extLst>
              <p:ext uri="{D42A27DB-BD31-4B8C-83A1-F6EECF244321}">
                <p14:modId xmlns:p14="http://schemas.microsoft.com/office/powerpoint/2010/main" val="207921107"/>
              </p:ext>
            </p:extLst>
          </p:nvPr>
        </p:nvGraphicFramePr>
        <p:xfrm>
          <a:off x="-845081" y="2755026"/>
          <a:ext cx="13086242" cy="9809248"/>
        </p:xfrm>
        <a:graphic>
          <a:graphicData uri="http://schemas.openxmlformats.org/drawingml/2006/table">
            <a:tbl>
              <a:tblPr firstRow="1" firstCol="1" lastRow="1" bandRow="1">
                <a:tableStyleId>{4C3C2611-4C71-4FC5-86AE-919BDF0F9419}</a:tableStyleId>
              </a:tblPr>
              <a:tblGrid>
                <a:gridCol w="4504253"/>
                <a:gridCol w="1866922"/>
                <a:gridCol w="2001416"/>
                <a:gridCol w="1740363"/>
                <a:gridCol w="2973288"/>
              </a:tblGrid>
              <a:tr h="12102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 sz="2400"/>
                      </a:pPr>
                      <a:endParaRPr sz="2400" dirty="0"/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Idag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20235B"/>
                          </a:solidFill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20235B"/>
                          </a:solidFill>
                        </a:rPr>
                        <a:t>2030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defRPr sz="3000">
                          <a:solidFill>
                            <a:srgbClr val="20235B"/>
                          </a:solidFill>
                        </a:defRPr>
                      </a:pPr>
                      <a:r>
                        <a:rPr lang="sv-SE" sz="2400" dirty="0" smtClean="0"/>
                        <a:t>Ökning</a:t>
                      </a:r>
                      <a:r>
                        <a:rPr sz="2400" dirty="0" smtClean="0"/>
                        <a:t> </a:t>
                      </a:r>
                      <a:endParaRPr lang="sv-SE" sz="2400" dirty="0" smtClean="0"/>
                    </a:p>
                    <a:p>
                      <a:pPr marR="254000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defRPr sz="3000">
                          <a:solidFill>
                            <a:srgbClr val="20235B"/>
                          </a:solidFill>
                        </a:defRPr>
                      </a:pPr>
                      <a:r>
                        <a:rPr sz="2400" b="0" dirty="0" smtClean="0"/>
                        <a:t>t</a:t>
                      </a:r>
                      <a:r>
                        <a:rPr lang="sv-SE" sz="2400" b="0" dirty="0" smtClean="0"/>
                        <a:t>.</a:t>
                      </a:r>
                      <a:r>
                        <a:rPr lang="sv-SE" sz="2400" b="0" dirty="0" err="1" smtClean="0"/>
                        <a:t>o.m</a:t>
                      </a:r>
                      <a:r>
                        <a:rPr sz="2400" b="0" dirty="0" smtClean="0"/>
                        <a:t> </a:t>
                      </a:r>
                      <a:r>
                        <a:rPr sz="2400" b="0" dirty="0"/>
                        <a:t>2030: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109242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Dagligvaror</a:t>
                      </a: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19 651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22 000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24 498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defRPr sz="2800"/>
                      </a:pPr>
                      <a:r>
                        <a:rPr sz="2400" dirty="0"/>
                        <a:t>4 848  </a:t>
                      </a:r>
                      <a:endParaRPr lang="sv-SE" sz="2400" dirty="0" smtClean="0"/>
                    </a:p>
                    <a:p>
                      <a:pPr marR="2540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25%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91630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Sällanköpsvaror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18 317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21 559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26 140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defRPr sz="2800"/>
                      </a:pPr>
                      <a:r>
                        <a:rPr sz="2400" dirty="0"/>
                        <a:t>7 823  </a:t>
                      </a:r>
                      <a:endParaRPr lang="sv-SE" sz="2400" dirty="0" smtClean="0"/>
                    </a:p>
                    <a:p>
                      <a:pPr marR="2540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43%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91630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20235B"/>
                          </a:solidFill>
                        </a:rPr>
                        <a:t>– 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beklädnad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5 815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6 638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7 746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defRPr sz="2800"/>
                      </a:pPr>
                      <a:r>
                        <a:rPr sz="2400" dirty="0"/>
                        <a:t>1 931  </a:t>
                      </a:r>
                      <a:endParaRPr lang="sv-SE" sz="2400" dirty="0" smtClean="0"/>
                    </a:p>
                    <a:p>
                      <a:pPr marR="2540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33%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91630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400">
                          <a:solidFill>
                            <a:srgbClr val="FF0000"/>
                          </a:solidFill>
                        </a:defRPr>
                      </a:pPr>
                      <a:r>
                        <a:rPr sz="2400" dirty="0" smtClean="0">
                          <a:solidFill>
                            <a:srgbClr val="20235B"/>
                          </a:solidFill>
                        </a:rPr>
                        <a:t>–</a:t>
                      </a:r>
                      <a:r>
                        <a:rPr lang="sv-SE" sz="2400" dirty="0" smtClean="0">
                          <a:solidFill>
                            <a:srgbClr val="20235B"/>
                          </a:solidFill>
                        </a:rPr>
                        <a:t>hem</a:t>
                      </a:r>
                      <a:endParaRPr sz="2400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4 066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4 880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5 856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defRPr sz="2800"/>
                      </a:pPr>
                      <a:r>
                        <a:rPr sz="2400" dirty="0"/>
                        <a:t>1 791  </a:t>
                      </a:r>
                      <a:endParaRPr lang="sv-SE" sz="2400" dirty="0" smtClean="0"/>
                    </a:p>
                    <a:p>
                      <a:pPr marR="2540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44%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91630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20235B"/>
                          </a:solidFill>
                        </a:rPr>
                        <a:t>– 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fritid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5 146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6 021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7 203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defRPr sz="2800"/>
                      </a:pPr>
                      <a:r>
                        <a:rPr sz="2400" dirty="0"/>
                        <a:t>2 056  </a:t>
                      </a:r>
                      <a:endParaRPr lang="sv-SE" sz="2400" dirty="0" smtClean="0"/>
                    </a:p>
                    <a:p>
                      <a:pPr marR="2540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40%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91630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20235B"/>
                          </a:solidFill>
                        </a:rPr>
                        <a:t>– DIY</a:t>
                      </a: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3 290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4 020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5 335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defRPr sz="2800"/>
                      </a:pPr>
                      <a:r>
                        <a:rPr sz="2400" dirty="0"/>
                        <a:t>2 045  </a:t>
                      </a:r>
                      <a:endParaRPr lang="sv-SE" sz="2400" dirty="0" smtClean="0"/>
                    </a:p>
                    <a:p>
                      <a:pPr marR="2540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62%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91630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Detaljhandel</a:t>
                      </a: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 totalt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b="1" dirty="0"/>
                        <a:t>37 968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5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b="1" dirty="0"/>
                        <a:t>43 558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5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b="1" dirty="0"/>
                        <a:t>50 639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5ED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defRPr sz="2800" b="1"/>
                      </a:pPr>
                      <a:r>
                        <a:rPr sz="2400" dirty="0"/>
                        <a:t>12 671</a:t>
                      </a:r>
                      <a:r>
                        <a:rPr sz="2400" b="0" dirty="0"/>
                        <a:t>  </a:t>
                      </a:r>
                      <a:endParaRPr lang="sv-SE" sz="2400" b="0" dirty="0" smtClean="0"/>
                    </a:p>
                    <a:p>
                      <a:pPr marR="254000" algn="ctr">
                        <a:defRPr sz="2800" b="1"/>
                      </a:pPr>
                      <a:r>
                        <a:rPr sz="2400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dirty="0">
                          <a:solidFill>
                            <a:srgbClr val="69BE28"/>
                          </a:solidFill>
                        </a:rPr>
                        <a:t>33%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5ED"/>
                    </a:solidFill>
                  </a:tcPr>
                </a:tc>
              </a:tr>
              <a:tr h="109242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err="1" smtClean="0">
                          <a:solidFill>
                            <a:srgbClr val="20235B"/>
                          </a:solidFill>
                        </a:rPr>
                        <a:t>Restauran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ger</a:t>
                      </a: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, </a:t>
                      </a:r>
                      <a:endParaRPr lang="sv-SE" sz="2400" b="1" dirty="0" smtClean="0">
                        <a:solidFill>
                          <a:srgbClr val="20235B"/>
                        </a:solidFill>
                      </a:endParaRPr>
                    </a:p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err="1" smtClean="0">
                          <a:solidFill>
                            <a:srgbClr val="20235B"/>
                          </a:solidFill>
                        </a:rPr>
                        <a:t>cafée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r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6 575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7 850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9 719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defRPr sz="2800"/>
                      </a:pPr>
                      <a:r>
                        <a:rPr sz="2400" dirty="0"/>
                        <a:t>3 143  </a:t>
                      </a:r>
                      <a:endParaRPr lang="sv-SE" sz="2400" dirty="0" smtClean="0"/>
                    </a:p>
                    <a:p>
                      <a:pPr marR="2540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48%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91630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Total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t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FFFFFF"/>
                          </a:solidFill>
                        </a:rPr>
                        <a:t>44 543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FFFFFF"/>
                          </a:solidFill>
                        </a:rPr>
                        <a:t>51 408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</a:rPr>
                        <a:t>60 358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defRPr sz="2800"/>
                      </a:pPr>
                      <a:r>
                        <a:rPr sz="2400" dirty="0"/>
                        <a:t>15 814  </a:t>
                      </a:r>
                      <a:endParaRPr lang="sv-SE" sz="2400" dirty="0" smtClean="0"/>
                    </a:p>
                    <a:p>
                      <a:pPr marR="254000" algn="ctr">
                        <a:defRPr sz="2800"/>
                      </a:pPr>
                      <a:r>
                        <a:rPr sz="2400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dirty="0">
                          <a:solidFill>
                            <a:srgbClr val="69BE28"/>
                          </a:solidFill>
                        </a:rPr>
                        <a:t>36%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</a:tr>
            </a:tbl>
          </a:graphicData>
        </a:graphic>
      </p:graphicFrame>
      <p:sp>
        <p:nvSpPr>
          <p:cNvPr id="158" name="Text"/>
          <p:cNvSpPr txBox="1"/>
          <p:nvPr/>
        </p:nvSpPr>
        <p:spPr>
          <a:xfrm>
            <a:off x="11851353" y="6615431"/>
            <a:ext cx="681294" cy="485139"/>
          </a:xfrm>
          <a:prstGeom prst="rect">
            <a:avLst/>
          </a:prstGeom>
          <a:ln w="12700">
            <a:miter lim="400000"/>
          </a:ln>
        </p:spPr>
        <p:txBody>
          <a:bodyPr wrap="none" lIns="121918" tIns="121918" rIns="121918" bIns="121918">
            <a:spAutoFit/>
          </a:bodyPr>
          <a:lstStyle/>
          <a:p>
            <a:endParaRPr/>
          </a:p>
        </p:txBody>
      </p:sp>
      <p:pic>
        <p:nvPicPr>
          <p:cNvPr id="161" name="image5.png" descr="image5.png"/>
          <p:cNvPicPr>
            <a:picLocks noChangeAspect="1"/>
          </p:cNvPicPr>
          <p:nvPr/>
        </p:nvPicPr>
        <p:blipFill>
          <a:blip r:embed="rId3">
            <a:alphaModFix amt="30000"/>
            <a:extLst/>
          </a:blip>
          <a:srcRect l="13838" r="13838" b="18372"/>
          <a:stretch>
            <a:fillRect/>
          </a:stretch>
        </p:blipFill>
        <p:spPr>
          <a:xfrm>
            <a:off x="591812" y="413184"/>
            <a:ext cx="649715" cy="72781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" name="Tabell"/>
          <p:cNvGraphicFramePr/>
          <p:nvPr>
            <p:extLst>
              <p:ext uri="{D42A27DB-BD31-4B8C-83A1-F6EECF244321}">
                <p14:modId xmlns:p14="http://schemas.microsoft.com/office/powerpoint/2010/main" val="3238511728"/>
              </p:ext>
            </p:extLst>
          </p:nvPr>
        </p:nvGraphicFramePr>
        <p:xfrm>
          <a:off x="12532647" y="2755029"/>
          <a:ext cx="11261161" cy="10085191"/>
        </p:xfrm>
        <a:graphic>
          <a:graphicData uri="http://schemas.openxmlformats.org/drawingml/2006/table">
            <a:tbl>
              <a:tblPr firstRow="1" firstCol="1" lastRow="1" bandRow="1">
                <a:tableStyleId>{4C3C2611-4C71-4FC5-86AE-919BDF0F9419}</a:tableStyleId>
              </a:tblPr>
              <a:tblGrid>
                <a:gridCol w="2582254"/>
                <a:gridCol w="1618839"/>
                <a:gridCol w="1826633"/>
                <a:gridCol w="2079551"/>
                <a:gridCol w="3153884"/>
              </a:tblGrid>
              <a:tr h="1252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 sz="2400"/>
                      </a:pPr>
                      <a:endParaRPr sz="2400" dirty="0"/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Idag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20235B"/>
                          </a:solidFill>
                        </a:rPr>
                        <a:t>2021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20235B"/>
                          </a:solidFill>
                        </a:rPr>
                        <a:t>2030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defRPr sz="3000">
                          <a:solidFill>
                            <a:srgbClr val="20235B"/>
                          </a:solidFill>
                        </a:defRPr>
                      </a:pPr>
                      <a:r>
                        <a:rPr lang="en-US" sz="2400" noProof="0" dirty="0" err="1" smtClean="0"/>
                        <a:t>Ökning</a:t>
                      </a:r>
                      <a:r>
                        <a:rPr sz="2400" dirty="0" smtClean="0"/>
                        <a:t> </a:t>
                      </a:r>
                      <a:endParaRPr lang="sv-SE" sz="2400" dirty="0" smtClean="0"/>
                    </a:p>
                    <a:p>
                      <a:pPr marR="711200" algn="ctr">
                        <a:lnSpc>
                          <a:spcPct val="100000"/>
                        </a:lnSpc>
                        <a:spcBef>
                          <a:spcPts val="400"/>
                        </a:spcBef>
                        <a:defRPr sz="3000">
                          <a:solidFill>
                            <a:srgbClr val="20235B"/>
                          </a:solidFill>
                        </a:defRPr>
                      </a:pPr>
                      <a:r>
                        <a:rPr sz="2400" b="0" dirty="0" smtClean="0"/>
                        <a:t>t</a:t>
                      </a:r>
                      <a:r>
                        <a:rPr lang="sv-SE" sz="2400" b="0" dirty="0" smtClean="0"/>
                        <a:t>.</a:t>
                      </a:r>
                      <a:r>
                        <a:rPr lang="sv-SE" sz="2400" b="0" dirty="0" err="1" smtClean="0"/>
                        <a:t>o.m</a:t>
                      </a:r>
                      <a:r>
                        <a:rPr sz="2400" b="0" dirty="0" smtClean="0"/>
                        <a:t> </a:t>
                      </a:r>
                      <a:r>
                        <a:rPr sz="2400" b="0" dirty="0"/>
                        <a:t>2030: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P</a:t>
                      </a: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 </a:t>
                      </a: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1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6 057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6 875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8 045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defRPr sz="2800"/>
                      </a:pPr>
                      <a:r>
                        <a:rPr sz="2400" dirty="0"/>
                        <a:t>1 988  </a:t>
                      </a:r>
                      <a:endParaRPr lang="sv-SE" sz="2400" dirty="0" smtClean="0"/>
                    </a:p>
                    <a:p>
                      <a:pPr marR="7112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33%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S</a:t>
                      </a: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 1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1 972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2 131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2 487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defRPr sz="2800"/>
                      </a:pPr>
                      <a:r>
                        <a:rPr sz="2400" dirty="0"/>
                        <a:t>515  </a:t>
                      </a:r>
                      <a:endParaRPr lang="sv-SE" sz="2400" dirty="0" smtClean="0"/>
                    </a:p>
                    <a:p>
                      <a:pPr marR="7112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26%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S 2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9 483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11 121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12 744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defRPr sz="2800"/>
                      </a:pPr>
                      <a:r>
                        <a:rPr sz="2400" dirty="0"/>
                        <a:t>3 262  </a:t>
                      </a:r>
                      <a:endParaRPr lang="sv-SE" sz="2400" dirty="0" smtClean="0"/>
                    </a:p>
                    <a:p>
                      <a:pPr marR="7112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34%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S 3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5 603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6 272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6 690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defRPr sz="2800"/>
                      </a:pPr>
                      <a:r>
                        <a:rPr sz="2400" dirty="0"/>
                        <a:t>1 087  </a:t>
                      </a:r>
                      <a:endParaRPr lang="sv-SE" sz="2400" dirty="0" smtClean="0"/>
                    </a:p>
                    <a:p>
                      <a:pPr marR="7112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19%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S</a:t>
                      </a: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 totalt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17 058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19 524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21 921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defRPr sz="2800"/>
                      </a:pPr>
                      <a:r>
                        <a:rPr sz="2400" dirty="0"/>
                        <a:t>4 863  </a:t>
                      </a:r>
                      <a:endParaRPr lang="sv-SE" sz="2400" dirty="0" smtClean="0"/>
                    </a:p>
                    <a:p>
                      <a:pPr marR="7112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29%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P</a:t>
                      </a: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 </a:t>
                      </a: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+ 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S</a:t>
                      </a: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 </a:t>
                      </a: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total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t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23 114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26 399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29 966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defRPr sz="2800"/>
                      </a:pPr>
                      <a:r>
                        <a:rPr sz="2400" dirty="0"/>
                        <a:t>6 851  </a:t>
                      </a:r>
                      <a:endParaRPr lang="sv-SE" sz="2400" dirty="0" smtClean="0"/>
                    </a:p>
                    <a:p>
                      <a:pPr marR="7112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30%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T </a:t>
                      </a:r>
                      <a:r>
                        <a:rPr sz="2400" b="1" dirty="0">
                          <a:solidFill>
                            <a:srgbClr val="20235B"/>
                          </a:solidFill>
                        </a:rPr>
                        <a:t>1</a:t>
                      </a: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10 425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12 100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14 235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defRPr sz="2800"/>
                      </a:pPr>
                      <a:r>
                        <a:rPr sz="2400" dirty="0"/>
                        <a:t>3 810  </a:t>
                      </a:r>
                      <a:endParaRPr lang="sv-SE" sz="2400" dirty="0" smtClean="0"/>
                    </a:p>
                    <a:p>
                      <a:pPr marR="7112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37%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T </a:t>
                      </a:r>
                      <a:r>
                        <a:rPr sz="2400" b="1" dirty="0">
                          <a:solidFill>
                            <a:srgbClr val="20235B"/>
                          </a:solidFill>
                        </a:rPr>
                        <a:t>2</a:t>
                      </a: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4 428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5 060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/>
                        <a:t>6 438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defRPr sz="2800"/>
                      </a:pPr>
                      <a:r>
                        <a:rPr sz="2400" dirty="0"/>
                        <a:t>2 010  </a:t>
                      </a:r>
                      <a:endParaRPr lang="sv-SE" sz="2400" dirty="0" smtClean="0"/>
                    </a:p>
                    <a:p>
                      <a:pPr marR="7112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45%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 smtClean="0">
                          <a:solidFill>
                            <a:srgbClr val="20235B"/>
                          </a:solidFill>
                        </a:rPr>
                        <a:t>T total</a:t>
                      </a:r>
                      <a:r>
                        <a:rPr lang="sv-SE" sz="2400" b="1" dirty="0" smtClean="0">
                          <a:solidFill>
                            <a:srgbClr val="20235B"/>
                          </a:solidFill>
                        </a:rPr>
                        <a:t>t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14 854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17 160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2400" dirty="0"/>
                        <a:t>20 673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R="711200" algn="ctr">
                        <a:defRPr sz="2800"/>
                      </a:pPr>
                      <a:r>
                        <a:rPr sz="2400" dirty="0"/>
                        <a:t>5 820  </a:t>
                      </a:r>
                      <a:endParaRPr lang="sv-SE" sz="2400" dirty="0" smtClean="0"/>
                    </a:p>
                    <a:p>
                      <a:pPr marR="711200" algn="ctr">
                        <a:defRPr sz="2800"/>
                      </a:pPr>
                      <a:r>
                        <a:rPr sz="2400" b="1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b="1" dirty="0">
                          <a:solidFill>
                            <a:srgbClr val="69BE28"/>
                          </a:solidFill>
                        </a:rPr>
                        <a:t>39%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8595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2400" b="1" baseline="0" dirty="0" smtClean="0">
                          <a:solidFill>
                            <a:srgbClr val="20235B"/>
                          </a:solidFill>
                        </a:rPr>
                        <a:t>Marknads-område totalt</a:t>
                      </a:r>
                      <a:endParaRPr sz="24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FFFFFF"/>
                          </a:solidFill>
                        </a:rPr>
                        <a:t>37 968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</a:rPr>
                        <a:t>43 558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 dirty="0">
                          <a:solidFill>
                            <a:srgbClr val="FFFFFF"/>
                          </a:solidFill>
                        </a:rPr>
                        <a:t>50 639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  <a:tc>
                  <a:txBody>
                    <a:bodyPr/>
                    <a:lstStyle/>
                    <a:p>
                      <a:pPr marR="190500" algn="ctr">
                        <a:defRPr sz="2800"/>
                      </a:pPr>
                      <a:r>
                        <a:rPr sz="2400" dirty="0"/>
                        <a:t>12 671  </a:t>
                      </a:r>
                      <a:endParaRPr lang="sv-SE" sz="2400" dirty="0" smtClean="0"/>
                    </a:p>
                    <a:p>
                      <a:pPr marR="190500" algn="ctr">
                        <a:defRPr sz="2800"/>
                      </a:pPr>
                      <a:r>
                        <a:rPr sz="2400" dirty="0" smtClean="0">
                          <a:solidFill>
                            <a:srgbClr val="69BE28"/>
                          </a:solidFill>
                        </a:rPr>
                        <a:t>+</a:t>
                      </a:r>
                      <a:r>
                        <a:rPr sz="2400" dirty="0">
                          <a:solidFill>
                            <a:srgbClr val="69BE28"/>
                          </a:solidFill>
                        </a:rPr>
                        <a:t>33%**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20235B"/>
                    </a:solidFill>
                  </a:tcPr>
                </a:tc>
              </a:tr>
            </a:tbl>
          </a:graphicData>
        </a:graphic>
      </p:graphicFrame>
      <p:sp>
        <p:nvSpPr>
          <p:cNvPr id="15" name="*Mdkr     **46% inklusive e-handel"/>
          <p:cNvSpPr txBox="1"/>
          <p:nvPr/>
        </p:nvSpPr>
        <p:spPr>
          <a:xfrm>
            <a:off x="9580906" y="12916124"/>
            <a:ext cx="2001506" cy="61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r">
              <a:defRPr sz="2400" b="1">
                <a:solidFill>
                  <a:srgbClr val="20235B"/>
                </a:solidFill>
              </a:defRPr>
            </a:lvl1pPr>
          </a:lstStyle>
          <a:p>
            <a:r>
              <a:rPr dirty="0" smtClean="0"/>
              <a:t>*</a:t>
            </a:r>
            <a:r>
              <a:rPr lang="sv-SE" dirty="0" smtClean="0"/>
              <a:t> SEK Mdr</a:t>
            </a:r>
            <a:endParaRPr dirty="0"/>
          </a:p>
        </p:txBody>
      </p:sp>
      <p:sp>
        <p:nvSpPr>
          <p:cNvPr id="16" name="*Mdkr     **46% inklusive e-handel"/>
          <p:cNvSpPr txBox="1"/>
          <p:nvPr/>
        </p:nvSpPr>
        <p:spPr>
          <a:xfrm>
            <a:off x="18124447" y="12930213"/>
            <a:ext cx="5205909" cy="61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r">
              <a:defRPr sz="2400" b="1">
                <a:solidFill>
                  <a:srgbClr val="20235B"/>
                </a:solidFill>
              </a:defRPr>
            </a:lvl1pPr>
          </a:lstStyle>
          <a:p>
            <a:r>
              <a:rPr dirty="0" smtClean="0"/>
              <a:t>**</a:t>
            </a:r>
            <a:r>
              <a:rPr lang="sv-SE" dirty="0" smtClean="0"/>
              <a:t> </a:t>
            </a:r>
            <a:r>
              <a:rPr dirty="0" smtClean="0"/>
              <a:t>46</a:t>
            </a:r>
            <a:r>
              <a:rPr dirty="0"/>
              <a:t>% </a:t>
            </a:r>
            <a:r>
              <a:rPr lang="sv-SE" dirty="0" smtClean="0"/>
              <a:t>e-handel </a:t>
            </a:r>
            <a:r>
              <a:rPr dirty="0" smtClean="0"/>
              <a:t>in</a:t>
            </a:r>
            <a:r>
              <a:rPr lang="sv-SE" dirty="0" err="1" smtClean="0"/>
              <a:t>kluderad</a:t>
            </a:r>
            <a:endParaRPr dirty="0"/>
          </a:p>
        </p:txBody>
      </p:sp>
      <p:sp>
        <p:nvSpPr>
          <p:cNvPr id="13" name="Källa: SCB och KPG"/>
          <p:cNvSpPr txBox="1"/>
          <p:nvPr/>
        </p:nvSpPr>
        <p:spPr>
          <a:xfrm>
            <a:off x="1481232" y="12930213"/>
            <a:ext cx="2770947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2000">
                <a:solidFill>
                  <a:srgbClr val="20235B"/>
                </a:solidFill>
              </a:defRPr>
            </a:lvl1pPr>
          </a:lstStyle>
          <a:p>
            <a:r>
              <a:rPr lang="sv-SE" dirty="0" smtClean="0"/>
              <a:t>Källa</a:t>
            </a:r>
            <a:r>
              <a:rPr dirty="0" smtClean="0"/>
              <a:t>: </a:t>
            </a:r>
            <a:r>
              <a:rPr dirty="0"/>
              <a:t>SCB </a:t>
            </a:r>
            <a:r>
              <a:rPr lang="sv-SE" dirty="0" smtClean="0"/>
              <a:t>och</a:t>
            </a:r>
            <a:r>
              <a:rPr dirty="0" smtClean="0"/>
              <a:t> </a:t>
            </a:r>
            <a:r>
              <a:rPr dirty="0"/>
              <a:t>KPG</a:t>
            </a:r>
          </a:p>
        </p:txBody>
      </p:sp>
    </p:spTree>
    <p:extLst>
      <p:ext uri="{BB962C8B-B14F-4D97-AF65-F5344CB8AC3E}">
        <p14:creationId xmlns:p14="http://schemas.microsoft.com/office/powerpoint/2010/main" val="1052259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ima153239_a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r="42566"/>
          <a:stretch/>
        </p:blipFill>
        <p:spPr>
          <a:xfrm>
            <a:off x="13001220" y="0"/>
            <a:ext cx="11382780" cy="13716000"/>
          </a:xfrm>
          <a:prstGeom prst="rect">
            <a:avLst/>
          </a:prstGeom>
        </p:spPr>
      </p:pic>
      <p:sp>
        <p:nvSpPr>
          <p:cNvPr id="128" name="Cirkel"/>
          <p:cNvSpPr/>
          <p:nvPr/>
        </p:nvSpPr>
        <p:spPr>
          <a:xfrm>
            <a:off x="23258285" y="12798776"/>
            <a:ext cx="535523" cy="53552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404304" y="12895087"/>
            <a:ext cx="243484" cy="3429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30" name="image5.png" descr="image5.png"/>
          <p:cNvPicPr>
            <a:picLocks noChangeAspect="1"/>
          </p:cNvPicPr>
          <p:nvPr/>
        </p:nvPicPr>
        <p:blipFill>
          <a:blip r:embed="rId4">
            <a:alphaModFix amt="30000"/>
            <a:extLst/>
          </a:blip>
          <a:srcRect l="13838" r="13838" b="18372"/>
          <a:stretch>
            <a:fillRect/>
          </a:stretch>
        </p:blipFill>
        <p:spPr>
          <a:xfrm>
            <a:off x="591812" y="413184"/>
            <a:ext cx="649715" cy="72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3FDBD0AC-EC97-FD45-9794-8DC5D9FA7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87" y="12700"/>
            <a:ext cx="24376811" cy="13716000"/>
          </a:xfrm>
          <a:prstGeom prst="rect">
            <a:avLst/>
          </a:prstGeom>
        </p:spPr>
      </p:pic>
      <p:grpSp>
        <p:nvGrpSpPr>
          <p:cNvPr id="127" name="Gruppera"/>
          <p:cNvGrpSpPr/>
          <p:nvPr/>
        </p:nvGrpSpPr>
        <p:grpSpPr>
          <a:xfrm>
            <a:off x="-7103905" y="-668721"/>
            <a:ext cx="16479869" cy="14384721"/>
            <a:chOff x="0" y="0"/>
            <a:chExt cx="15830552" cy="13728700"/>
          </a:xfrm>
        </p:grpSpPr>
        <p:pic>
          <p:nvPicPr>
            <p:cNvPr id="125" name="FORM2.png" descr="FORM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15570" y="12700"/>
              <a:ext cx="1221498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Rektangel"/>
            <p:cNvSpPr/>
            <p:nvPr/>
          </p:nvSpPr>
          <p:spPr>
            <a:xfrm flipH="1">
              <a:off x="0" y="0"/>
              <a:ext cx="7103418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" name="Bromma Blocks 2022"/>
          <p:cNvSpPr txBox="1"/>
          <p:nvPr/>
        </p:nvSpPr>
        <p:spPr>
          <a:xfrm>
            <a:off x="591812" y="2071060"/>
            <a:ext cx="14419618" cy="1231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7000" b="1">
                <a:solidFill>
                  <a:srgbClr val="189EA5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8000" dirty="0" smtClean="0"/>
              <a:t>Tillgänglighet</a:t>
            </a:r>
          </a:p>
        </p:txBody>
      </p:sp>
      <p:grpSp>
        <p:nvGrpSpPr>
          <p:cNvPr id="11" name="Gruppera"/>
          <p:cNvGrpSpPr/>
          <p:nvPr/>
        </p:nvGrpSpPr>
        <p:grpSpPr>
          <a:xfrm>
            <a:off x="1045092" y="4490074"/>
            <a:ext cx="7775561" cy="5176533"/>
            <a:chOff x="153773" y="836197"/>
            <a:chExt cx="6112466" cy="1427344"/>
          </a:xfrm>
        </p:grpSpPr>
        <p:sp>
          <p:nvSpPr>
            <p:cNvPr id="12" name="Rektangel"/>
            <p:cNvSpPr/>
            <p:nvPr/>
          </p:nvSpPr>
          <p:spPr>
            <a:xfrm flipV="1">
              <a:off x="153773" y="898226"/>
              <a:ext cx="933551" cy="80354"/>
            </a:xfrm>
            <a:prstGeom prst="rect">
              <a:avLst/>
            </a:prstGeom>
            <a:solidFill>
              <a:srgbClr val="00B0F0"/>
            </a:solidFill>
            <a:ln w="63500" cap="flat">
              <a:noFill/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" name="Tvärbanan"/>
            <p:cNvSpPr txBox="1"/>
            <p:nvPr/>
          </p:nvSpPr>
          <p:spPr>
            <a:xfrm>
              <a:off x="1372694" y="836197"/>
              <a:ext cx="3572115" cy="414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defTabSz="457200">
                <a:lnSpc>
                  <a:spcPct val="110000"/>
                </a:lnSpc>
                <a:spcBef>
                  <a:spcPts val="600"/>
                </a:spcBef>
                <a:defRPr sz="2400" spc="24">
                  <a:solidFill>
                    <a:srgbClr val="172164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lang="sv-SE" sz="3200" dirty="0" smtClean="0"/>
                <a:t>Spårväg: 2020 och 2022</a:t>
              </a:r>
              <a:endParaRPr sz="3200" dirty="0"/>
            </a:p>
          </p:txBody>
        </p:sp>
        <p:sp>
          <p:nvSpPr>
            <p:cNvPr id="16" name="Hållplatser"/>
            <p:cNvSpPr txBox="1"/>
            <p:nvPr/>
          </p:nvSpPr>
          <p:spPr>
            <a:xfrm>
              <a:off x="1408236" y="1177933"/>
              <a:ext cx="4858003" cy="3854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21918" tIns="121918" rIns="121918" bIns="121918" numCol="1" anchor="t">
              <a:spAutoFit/>
            </a:bodyPr>
            <a:lstStyle>
              <a:lvl1pPr defTabSz="457200">
                <a:lnSpc>
                  <a:spcPct val="110000"/>
                </a:lnSpc>
                <a:spcBef>
                  <a:spcPts val="600"/>
                </a:spcBef>
                <a:defRPr sz="2400" spc="24">
                  <a:solidFill>
                    <a:srgbClr val="172164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sv-SE" sz="3200" dirty="0" smtClean="0"/>
                <a:t>Hållplatser: 2020 Bromma Blocks </a:t>
              </a:r>
            </a:p>
            <a:p>
              <a:pPr>
                <a:lnSpc>
                  <a:spcPct val="100000"/>
                </a:lnSpc>
              </a:pPr>
              <a:r>
                <a:rPr lang="sv-SE" sz="3200" dirty="0" smtClean="0"/>
                <a:t>och Bromma Flygplats</a:t>
              </a:r>
              <a:endParaRPr sz="3200" dirty="0"/>
            </a:p>
          </p:txBody>
        </p:sp>
        <p:sp>
          <p:nvSpPr>
            <p:cNvPr id="17" name="Rundad rektangel"/>
            <p:cNvSpPr/>
            <p:nvPr/>
          </p:nvSpPr>
          <p:spPr>
            <a:xfrm>
              <a:off x="191233" y="1238407"/>
              <a:ext cx="1015288" cy="180132"/>
            </a:xfrm>
            <a:prstGeom prst="roundRect">
              <a:avLst>
                <a:gd name="adj" fmla="val 19484"/>
              </a:avLst>
            </a:pr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endParaRPr>
                <a:solidFill>
                  <a:srgbClr val="FFC000"/>
                </a:solidFill>
              </a:endParaRPr>
            </a:p>
          </p:txBody>
        </p:sp>
        <p:sp>
          <p:nvSpPr>
            <p:cNvPr id="18" name="Fly-over"/>
            <p:cNvSpPr txBox="1"/>
            <p:nvPr/>
          </p:nvSpPr>
          <p:spPr>
            <a:xfrm>
              <a:off x="1464261" y="1574302"/>
              <a:ext cx="4801978" cy="3606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defTabSz="457200">
                <a:lnSpc>
                  <a:spcPct val="110000"/>
                </a:lnSpc>
                <a:spcBef>
                  <a:spcPts val="600"/>
                </a:spcBef>
                <a:defRPr sz="2400" spc="24">
                  <a:solidFill>
                    <a:srgbClr val="172164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>
                <a:lnSpc>
                  <a:spcPct val="100000"/>
                </a:lnSpc>
              </a:pPr>
              <a:endParaRPr lang="sv-SE" sz="3200" dirty="0" smtClean="0"/>
            </a:p>
            <a:p>
              <a:pPr>
                <a:lnSpc>
                  <a:spcPct val="100000"/>
                </a:lnSpc>
              </a:pPr>
              <a:r>
                <a:rPr sz="3200" dirty="0" smtClean="0"/>
                <a:t>Fly-over</a:t>
              </a:r>
              <a:r>
                <a:rPr lang="sv-SE" sz="3200" dirty="0" smtClean="0"/>
                <a:t>:</a:t>
              </a:r>
              <a:r>
                <a:rPr lang="sv-SE" sz="3200" dirty="0"/>
                <a:t> </a:t>
              </a:r>
              <a:r>
                <a:rPr lang="sv-SE" sz="3200" dirty="0" smtClean="0"/>
                <a:t>byggnation 2019-2020</a:t>
              </a:r>
              <a:endParaRPr sz="3200" dirty="0"/>
            </a:p>
          </p:txBody>
        </p:sp>
        <p:sp>
          <p:nvSpPr>
            <p:cNvPr id="20" name="Nytt parkeringshus"/>
            <p:cNvSpPr txBox="1"/>
            <p:nvPr/>
          </p:nvSpPr>
          <p:spPr>
            <a:xfrm>
              <a:off x="1464261" y="2031390"/>
              <a:ext cx="2944012" cy="229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21918" tIns="121918" rIns="121918" bIns="121918" numCol="1" anchor="t">
              <a:spAutoFit/>
            </a:bodyPr>
            <a:lstStyle>
              <a:lvl1pPr defTabSz="457200">
                <a:lnSpc>
                  <a:spcPct val="110000"/>
                </a:lnSpc>
                <a:spcBef>
                  <a:spcPts val="600"/>
                </a:spcBef>
                <a:defRPr sz="2400" spc="24">
                  <a:solidFill>
                    <a:srgbClr val="172164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3200" dirty="0" smtClean="0"/>
                <a:t>N</a:t>
              </a:r>
              <a:r>
                <a:rPr lang="sv-SE" sz="3200" dirty="0" err="1" smtClean="0"/>
                <a:t>ytt</a:t>
              </a:r>
              <a:r>
                <a:rPr lang="sv-SE" sz="3200" dirty="0" smtClean="0"/>
                <a:t> parkeringshus</a:t>
              </a:r>
            </a:p>
          </p:txBody>
        </p:sp>
        <p:sp>
          <p:nvSpPr>
            <p:cNvPr id="21" name="Rundad rektangel"/>
            <p:cNvSpPr/>
            <p:nvPr/>
          </p:nvSpPr>
          <p:spPr>
            <a:xfrm>
              <a:off x="275002" y="2031390"/>
              <a:ext cx="963073" cy="232151"/>
            </a:xfrm>
            <a:prstGeom prst="roundRect">
              <a:avLst>
                <a:gd name="adj" fmla="val 19484"/>
              </a:avLst>
            </a:pr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2" name="Rektangel"/>
          <p:cNvSpPr/>
          <p:nvPr/>
        </p:nvSpPr>
        <p:spPr>
          <a:xfrm flipV="1">
            <a:off x="1045092" y="8156105"/>
            <a:ext cx="1179370" cy="272716"/>
          </a:xfrm>
          <a:prstGeom prst="rect">
            <a:avLst/>
          </a:prstGeom>
          <a:solidFill>
            <a:srgbClr val="FF9900"/>
          </a:solidFill>
          <a:ln w="63500" cap="flat">
            <a:noFill/>
            <a:prstDash val="solid"/>
            <a:round/>
          </a:ln>
          <a:effectLst/>
        </p:spPr>
        <p:txBody>
          <a:bodyPr wrap="square" lIns="121918" tIns="121918" rIns="121918" bIns="121918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23" name="Vänster-höger 22"/>
          <p:cNvSpPr/>
          <p:nvPr/>
        </p:nvSpPr>
        <p:spPr>
          <a:xfrm rot="716649">
            <a:off x="20616220" y="7423124"/>
            <a:ext cx="1488244" cy="279914"/>
          </a:xfrm>
          <a:prstGeom prst="leftRightArrow">
            <a:avLst/>
          </a:prstGeom>
          <a:solidFill>
            <a:srgbClr val="7030A0"/>
          </a:solidFill>
          <a:ln w="25400" cap="flat">
            <a:noFill/>
            <a:prstDash val="solid"/>
            <a:round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24" name="Vänster-höger 23"/>
          <p:cNvSpPr/>
          <p:nvPr/>
        </p:nvSpPr>
        <p:spPr>
          <a:xfrm>
            <a:off x="1029469" y="7266268"/>
            <a:ext cx="1393288" cy="279914"/>
          </a:xfrm>
          <a:prstGeom prst="leftRightArrow">
            <a:avLst/>
          </a:prstGeom>
          <a:solidFill>
            <a:srgbClr val="7030A0"/>
          </a:solidFill>
          <a:ln w="25400" cap="flat">
            <a:noFill/>
            <a:prstDash val="solid"/>
            <a:round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28" name="Tvärbanan"/>
          <p:cNvSpPr txBox="1"/>
          <p:nvPr/>
        </p:nvSpPr>
        <p:spPr>
          <a:xfrm>
            <a:off x="2707289" y="7037857"/>
            <a:ext cx="4544025" cy="7367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 numCol="1" anchor="t">
            <a:spAutoFit/>
          </a:bodyPr>
          <a:lstStyle>
            <a:lvl1pPr defTabSz="457200">
              <a:lnSpc>
                <a:spcPct val="110000"/>
              </a:lnSpc>
              <a:spcBef>
                <a:spcPts val="600"/>
              </a:spcBef>
              <a:defRPr sz="2400" spc="24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sz="3200" dirty="0" smtClean="0"/>
              <a:t>Gång-och cykelväg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820250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irkel"/>
          <p:cNvSpPr/>
          <p:nvPr/>
        </p:nvSpPr>
        <p:spPr>
          <a:xfrm>
            <a:off x="23258285" y="12798776"/>
            <a:ext cx="535523" cy="53552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pic>
        <p:nvPicPr>
          <p:cNvPr id="133" name="BB_basic_neg.pdf" descr="BB_basic_neg.pdf"/>
          <p:cNvPicPr>
            <a:picLocks noChangeAspect="1"/>
          </p:cNvPicPr>
          <p:nvPr/>
        </p:nvPicPr>
        <p:blipFill>
          <a:blip r:embed="rId2">
            <a:extLst/>
          </a:blip>
          <a:srcRect l="19322" r="13928" b="16404"/>
          <a:stretch>
            <a:fillRect/>
          </a:stretch>
        </p:blipFill>
        <p:spPr>
          <a:xfrm>
            <a:off x="643604" y="424604"/>
            <a:ext cx="583788" cy="72779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404304" y="12895087"/>
            <a:ext cx="243484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41379"/>
            <a:ext cx="12467090" cy="17657379"/>
          </a:xfrm>
          <a:prstGeom prst="rect">
            <a:avLst/>
          </a:prstGeom>
        </p:spPr>
      </p:pic>
      <p:grpSp>
        <p:nvGrpSpPr>
          <p:cNvPr id="13" name="Gruppera"/>
          <p:cNvGrpSpPr/>
          <p:nvPr/>
        </p:nvGrpSpPr>
        <p:grpSpPr>
          <a:xfrm>
            <a:off x="8533677" y="-508000"/>
            <a:ext cx="15878199" cy="14224000"/>
            <a:chOff x="0" y="0"/>
            <a:chExt cx="15878196" cy="13741400"/>
          </a:xfrm>
        </p:grpSpPr>
        <p:pic>
          <p:nvPicPr>
            <p:cNvPr id="14" name="FORM1.png" descr="FORM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>
              <a:off x="0" y="25399"/>
              <a:ext cx="8949971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Rektangel"/>
            <p:cNvSpPr/>
            <p:nvPr/>
          </p:nvSpPr>
          <p:spPr>
            <a:xfrm>
              <a:off x="8774778" y="0"/>
              <a:ext cx="7103418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6" name="63% kvinnor.…"/>
          <p:cNvSpPr txBox="1">
            <a:spLocks/>
          </p:cNvSpPr>
          <p:nvPr/>
        </p:nvSpPr>
        <p:spPr>
          <a:xfrm>
            <a:off x="13227871" y="3751691"/>
            <a:ext cx="10419917" cy="869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342900" marR="0" indent="-342900" algn="l" defTabSz="1219200" rtl="0" latinLnBrk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783771" marR="0" indent="-326571" algn="l" defTabSz="1219200" rtl="0" latinLnBrk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0" algn="l" defTabSz="1219200" rtl="0" latinLnBrk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0" algn="l" defTabSz="1219200" rtl="0" latinLnBrk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0" algn="l" defTabSz="1219200" rtl="0" latinLnBrk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0" algn="l" defTabSz="1219200" rtl="0" latinLnBrk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0" algn="l" defTabSz="1219200" rtl="0" latinLnBrk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0" algn="l" defTabSz="1219200" rtl="0" latinLnBrk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0" algn="l" defTabSz="1219200" rtl="0" latinLnBrk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469900" indent="-469900" defTabSz="457200" hangingPunct="1">
              <a:lnSpc>
                <a:spcPct val="100000"/>
              </a:lnSpc>
              <a:spcBef>
                <a:spcPts val="0"/>
              </a:spcBef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63</a:t>
            </a:r>
            <a:r>
              <a:rPr lang="sv-SE" sz="3600" dirty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% </a:t>
            </a: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kvinnor</a:t>
            </a:r>
            <a:endParaRPr lang="sv-SE" sz="3600" dirty="0">
              <a:solidFill>
                <a:srgbClr val="17216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900" indent="-469900" defTabSz="457200">
              <a:lnSpc>
                <a:spcPct val="100000"/>
              </a:lnSpc>
              <a:buFontTx/>
              <a:buChar char="•"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dirty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Hög </a:t>
            </a: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medelinkomst</a:t>
            </a:r>
            <a:endParaRPr lang="sv-SE" sz="3600" dirty="0">
              <a:solidFill>
                <a:srgbClr val="17216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900" indent="-469900" defTabSz="457200">
              <a:lnSpc>
                <a:spcPct val="100000"/>
              </a:lnSpc>
              <a:buFontTx/>
              <a:buChar char="•"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dirty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Bor i villa eller </a:t>
            </a: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bostadsrätt</a:t>
            </a:r>
            <a:endParaRPr lang="sv-SE" sz="3600" dirty="0">
              <a:solidFill>
                <a:srgbClr val="17216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900" indent="-469900" defTabSz="457200">
              <a:lnSpc>
                <a:spcPct val="100000"/>
              </a:lnSpc>
              <a:buFontTx/>
              <a:buChar char="•"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dirty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Har hemmaboende </a:t>
            </a: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barn</a:t>
            </a:r>
            <a:endParaRPr lang="sv-SE" sz="3600" dirty="0">
              <a:solidFill>
                <a:srgbClr val="17216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900" indent="-469900" defTabSz="457200">
              <a:lnSpc>
                <a:spcPct val="100000"/>
              </a:lnSpc>
              <a:buFontTx/>
              <a:buChar char="•"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dirty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Lägger mer pengar på kläder, sport, </a:t>
            </a: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inredning</a:t>
            </a:r>
            <a:endParaRPr lang="sv-SE" sz="3600" dirty="0">
              <a:solidFill>
                <a:srgbClr val="17216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900" indent="-469900" defTabSz="457200">
              <a:lnSpc>
                <a:spcPct val="100000"/>
              </a:lnSpc>
              <a:buFontTx/>
              <a:buChar char="•"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dirty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64% föredrar att handla tillsammans med </a:t>
            </a: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någon</a:t>
            </a:r>
            <a:endParaRPr lang="sv-SE" sz="3600" dirty="0">
              <a:solidFill>
                <a:srgbClr val="17216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900" indent="-469900" defTabSz="457200">
              <a:lnSpc>
                <a:spcPct val="100000"/>
              </a:lnSpc>
              <a:buFontTx/>
              <a:buChar char="•"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dirty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81% kommer med </a:t>
            </a: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bil</a:t>
            </a:r>
            <a:endParaRPr lang="sv-SE" sz="3600" dirty="0">
              <a:solidFill>
                <a:srgbClr val="17216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900" indent="-469900" defTabSz="457200">
              <a:lnSpc>
                <a:spcPct val="100000"/>
              </a:lnSpc>
              <a:buFontTx/>
              <a:buChar char="•"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dirty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Tillbringar upp till en timme/besök och besöker 4,7 </a:t>
            </a: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hyresgäster</a:t>
            </a:r>
            <a:endParaRPr lang="sv-SE" sz="3600" dirty="0">
              <a:solidFill>
                <a:srgbClr val="17216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900" indent="-469900" defTabSz="457200">
              <a:lnSpc>
                <a:spcPct val="100000"/>
              </a:lnSpc>
              <a:buFontTx/>
              <a:buChar char="•"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600" dirty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Betygsätter Bromma Blocks positivt (53% närmast idealistiskt</a:t>
            </a:r>
            <a:r>
              <a:rPr lang="sv-SE" sz="3600" dirty="0" smtClean="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lang="sv-SE" sz="3600" dirty="0">
              <a:solidFill>
                <a:srgbClr val="17216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69900" indent="-469900" defTabSz="457200" hangingPunct="1">
              <a:lnSpc>
                <a:spcPct val="160000"/>
              </a:lnSpc>
              <a:spcBef>
                <a:spcPts val="0"/>
              </a:spcBef>
              <a:buFontTx/>
              <a:buChar char="•"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en-US" sz="3600" dirty="0" smtClean="0">
              <a:solidFill>
                <a:srgbClr val="1F235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indent="0" defTabSz="457200" hangingPunct="1">
              <a:lnSpc>
                <a:spcPct val="160000"/>
              </a:lnSpc>
              <a:spcBef>
                <a:spcPts val="0"/>
              </a:spcBef>
              <a:buNone/>
              <a:defRPr sz="2800">
                <a:solidFill>
                  <a:srgbClr val="17216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en-US" sz="3600" dirty="0" smtClean="0">
              <a:solidFill>
                <a:srgbClr val="1F235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" name="Kärnkunden idag"/>
          <p:cNvSpPr txBox="1"/>
          <p:nvPr/>
        </p:nvSpPr>
        <p:spPr>
          <a:xfrm>
            <a:off x="13008663" y="1748429"/>
            <a:ext cx="10074100" cy="1280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lnSpc>
                <a:spcPct val="80000"/>
              </a:lnSpc>
              <a:defRPr sz="8400" b="1" spc="139">
                <a:solidFill>
                  <a:srgbClr val="0A416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dirty="0" smtClean="0">
                <a:solidFill>
                  <a:srgbClr val="0FADB4"/>
                </a:solidFill>
              </a:rPr>
              <a:t>Kärnkunden idag </a:t>
            </a:r>
            <a:endParaRPr dirty="0">
              <a:solidFill>
                <a:srgbClr val="0FAD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38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014.jpeg" descr="0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Mat och matlagning – hemma och i kombination med shopping…"/>
          <p:cNvSpPr txBox="1"/>
          <p:nvPr/>
        </p:nvSpPr>
        <p:spPr>
          <a:xfrm>
            <a:off x="15722347" y="3814859"/>
            <a:ext cx="7803699" cy="967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96999" indent="-457200" defTabSz="4572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/>
              <a:t>Mat </a:t>
            </a:r>
            <a:r>
              <a:rPr lang="sv-SE" sz="3200" dirty="0"/>
              <a:t>och matlagning – hemma och i kombination med shopping</a:t>
            </a:r>
          </a:p>
          <a:p>
            <a:pPr marL="471599" indent="-469900" defTabSz="457200"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/>
              <a:t>Välbefinnande, hälsa och motion</a:t>
            </a:r>
          </a:p>
          <a:p>
            <a:pPr marL="471599" indent="-469900" defTabSz="457200"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/>
              <a:t>Socialt liv och umgänge</a:t>
            </a:r>
          </a:p>
          <a:p>
            <a:pPr marL="471599" indent="-469900" defTabSz="457200"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/>
              <a:t>Kultur (musik, konst, film)</a:t>
            </a:r>
          </a:p>
          <a:p>
            <a:pPr marL="471599" indent="-469900" defTabSz="457200"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/>
              <a:t>Engagerade och miljömedvetna – värdesätter närheten till naturen</a:t>
            </a:r>
          </a:p>
          <a:p>
            <a:pPr marL="471599" indent="-469900" defTabSz="457200"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/>
              <a:t>Kvalitetsmedvetna och köpstarka</a:t>
            </a:r>
          </a:p>
          <a:p>
            <a:pPr marL="471599" indent="-469900" defTabSz="457200"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/>
              <a:t>Trendmedvetna, provar gärna nyheter (dock inga trendsättare) samtidigt som de värnar om </a:t>
            </a:r>
            <a:r>
              <a:rPr lang="sv-SE" sz="3200" dirty="0" smtClean="0"/>
              <a:t>det </a:t>
            </a:r>
            <a:r>
              <a:rPr lang="sv-SE" sz="3200" dirty="0"/>
              <a:t>äkta</a:t>
            </a:r>
          </a:p>
          <a:p>
            <a:pPr marL="471599" indent="-469900" defTabSz="457200"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/>
              <a:t>Shoppar för att må bättre</a:t>
            </a:r>
          </a:p>
          <a:p>
            <a:pPr marL="471599" indent="-469900" defTabSz="457200"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/>
              <a:t>Modeintresserade </a:t>
            </a:r>
          </a:p>
          <a:p>
            <a:pPr marL="471599" indent="-469900" defTabSz="457200"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/>
              <a:t>Betalar mer för design</a:t>
            </a:r>
          </a:p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sv-SE" sz="3200" dirty="0" smtClean="0">
              <a:solidFill>
                <a:srgbClr val="1F235C"/>
              </a:solidFill>
            </a:endParaRPr>
          </a:p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3200" dirty="0">
              <a:solidFill>
                <a:srgbClr val="1F235C"/>
              </a:solidFill>
            </a:endParaRPr>
          </a:p>
        </p:txBody>
      </p:sp>
      <p:sp>
        <p:nvSpPr>
          <p:cNvPr id="230" name="Intressen och…"/>
          <p:cNvSpPr txBox="1"/>
          <p:nvPr/>
        </p:nvSpPr>
        <p:spPr>
          <a:xfrm>
            <a:off x="15821642" y="1233462"/>
            <a:ext cx="7518071" cy="201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7000" b="1" spc="14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7200" dirty="0" err="1" smtClean="0"/>
              <a:t>Int</a:t>
            </a:r>
            <a:r>
              <a:rPr lang="sv-SE" sz="7200" dirty="0" err="1" smtClean="0"/>
              <a:t>ressen</a:t>
            </a:r>
            <a:r>
              <a:rPr lang="sv-SE" sz="7200" dirty="0" smtClean="0"/>
              <a:t> och </a:t>
            </a:r>
          </a:p>
          <a:p>
            <a:pPr>
              <a:lnSpc>
                <a:spcPct val="80000"/>
              </a:lnSpc>
              <a:defRPr sz="7000" b="1" spc="14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7200" dirty="0" smtClean="0"/>
              <a:t>attityder</a:t>
            </a:r>
            <a:endParaRPr sz="7200" dirty="0"/>
          </a:p>
        </p:txBody>
      </p:sp>
      <p:pic>
        <p:nvPicPr>
          <p:cNvPr id="231" name="image5.png" descr="image5.png"/>
          <p:cNvPicPr>
            <a:picLocks noChangeAspect="1"/>
          </p:cNvPicPr>
          <p:nvPr/>
        </p:nvPicPr>
        <p:blipFill>
          <a:blip r:embed="rId4">
            <a:alphaModFix amt="30000"/>
            <a:extLst/>
          </a:blip>
          <a:srcRect l="13838" r="13838" b="18372"/>
          <a:stretch>
            <a:fillRect/>
          </a:stretch>
        </p:blipFill>
        <p:spPr>
          <a:xfrm>
            <a:off x="591812" y="413184"/>
            <a:ext cx="649715" cy="727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5356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019.jpeg" descr="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”Jag gillar att de fokuserar på annat än shopping för livet innebär mer än så.”"/>
          <p:cNvSpPr txBox="1"/>
          <p:nvPr/>
        </p:nvSpPr>
        <p:spPr>
          <a:xfrm>
            <a:off x="2617694" y="5737695"/>
            <a:ext cx="19148611" cy="2240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 algn="ctr">
              <a:lnSpc>
                <a:spcPct val="90000"/>
              </a:lnSpc>
              <a:defRPr sz="6000" b="1" spc="119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7200" dirty="0" smtClean="0">
                <a:solidFill>
                  <a:srgbClr val="0FADB4"/>
                </a:solidFill>
              </a:rPr>
              <a:t>”</a:t>
            </a:r>
            <a:r>
              <a:rPr lang="sv-SE" sz="7200" dirty="0" smtClean="0">
                <a:solidFill>
                  <a:srgbClr val="0FADB4"/>
                </a:solidFill>
              </a:rPr>
              <a:t> </a:t>
            </a:r>
            <a:r>
              <a:rPr lang="sv-SE" sz="7200" dirty="0" smtClean="0"/>
              <a:t>Jag </a:t>
            </a:r>
            <a:r>
              <a:rPr lang="sv-SE" sz="7200" dirty="0"/>
              <a:t>gillar att de fokuserar på annat än shopping för livet innebär mer än </a:t>
            </a:r>
            <a:r>
              <a:rPr lang="sv-SE" sz="7200"/>
              <a:t>så</a:t>
            </a:r>
            <a:r>
              <a:rPr lang="sv-SE" sz="7200" smtClean="0"/>
              <a:t>.”</a:t>
            </a:r>
            <a:endParaRPr sz="7200" dirty="0">
              <a:solidFill>
                <a:srgbClr val="0FADB4"/>
              </a:solidFill>
            </a:endParaRPr>
          </a:p>
        </p:txBody>
      </p:sp>
      <p:sp>
        <p:nvSpPr>
          <p:cNvPr id="293" name="(Citat från en fokusgruppundersökning)"/>
          <p:cNvSpPr txBox="1"/>
          <p:nvPr/>
        </p:nvSpPr>
        <p:spPr>
          <a:xfrm>
            <a:off x="9023986" y="8099989"/>
            <a:ext cx="6336026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1800" b="1">
                <a:solidFill>
                  <a:srgbClr val="738396"/>
                </a:solidFill>
              </a:defRPr>
            </a:pPr>
            <a:r>
              <a:rPr sz="2000" dirty="0" smtClean="0">
                <a:solidFill>
                  <a:srgbClr val="1F235C"/>
                </a:solidFill>
              </a:rPr>
              <a:t>(</a:t>
            </a:r>
            <a:r>
              <a:rPr lang="sv-SE" sz="2000" i="1" dirty="0" smtClean="0">
                <a:solidFill>
                  <a:srgbClr val="1F235C"/>
                </a:solidFill>
              </a:rPr>
              <a:t>Citat från en fokusgruppsundersökning</a:t>
            </a:r>
            <a:r>
              <a:rPr dirty="0" smtClean="0">
                <a:solidFill>
                  <a:srgbClr val="1F235C"/>
                </a:solidFill>
              </a:rPr>
              <a:t>)</a:t>
            </a:r>
            <a:endParaRPr dirty="0">
              <a:solidFill>
                <a:srgbClr val="1F235C"/>
              </a:solidFill>
            </a:endParaRPr>
          </a:p>
        </p:txBody>
      </p:sp>
      <p:pic>
        <p:nvPicPr>
          <p:cNvPr id="294" name="BB_basic_neg.pdf" descr="BB_basic_neg.pdf"/>
          <p:cNvPicPr>
            <a:picLocks noChangeAspect="1"/>
          </p:cNvPicPr>
          <p:nvPr/>
        </p:nvPicPr>
        <p:blipFill>
          <a:blip r:embed="rId3">
            <a:extLst/>
          </a:blip>
          <a:srcRect l="19322" r="13928" b="16404"/>
          <a:stretch>
            <a:fillRect/>
          </a:stretch>
        </p:blipFill>
        <p:spPr>
          <a:xfrm>
            <a:off x="643604" y="424604"/>
            <a:ext cx="583788" cy="727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998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ima153239_a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r="42566"/>
          <a:stretch/>
        </p:blipFill>
        <p:spPr>
          <a:xfrm>
            <a:off x="13001220" y="0"/>
            <a:ext cx="11382780" cy="13716000"/>
          </a:xfrm>
          <a:prstGeom prst="rect">
            <a:avLst/>
          </a:prstGeom>
        </p:spPr>
      </p:pic>
      <p:sp>
        <p:nvSpPr>
          <p:cNvPr id="128" name="Cirkel"/>
          <p:cNvSpPr/>
          <p:nvPr/>
        </p:nvSpPr>
        <p:spPr>
          <a:xfrm>
            <a:off x="23258285" y="12798776"/>
            <a:ext cx="535523" cy="53552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404304" y="12895087"/>
            <a:ext cx="243484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30" name="image5.png" descr="image5.png"/>
          <p:cNvPicPr>
            <a:picLocks noChangeAspect="1"/>
          </p:cNvPicPr>
          <p:nvPr/>
        </p:nvPicPr>
        <p:blipFill>
          <a:blip r:embed="rId4">
            <a:alphaModFix amt="30000"/>
            <a:extLst/>
          </a:blip>
          <a:srcRect l="13838" r="13838" b="18372"/>
          <a:stretch>
            <a:fillRect/>
          </a:stretch>
        </p:blipFill>
        <p:spPr>
          <a:xfrm>
            <a:off x="591812" y="413184"/>
            <a:ext cx="649715" cy="72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objekt 8">
            <a:extLst>
              <a:ext uri="{FF2B5EF4-FFF2-40B4-BE49-F238E27FC236}">
                <a16:creationId xmlns="" xmlns:a16="http://schemas.microsoft.com/office/drawing/2014/main" id="{3FDBD0AC-EC97-FD45-9794-8DC5D9FA7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21" y="13307"/>
            <a:ext cx="24376811" cy="13716000"/>
          </a:xfrm>
          <a:prstGeom prst="rect">
            <a:avLst/>
          </a:prstGeom>
        </p:spPr>
      </p:pic>
      <p:grpSp>
        <p:nvGrpSpPr>
          <p:cNvPr id="127" name="Gruppera"/>
          <p:cNvGrpSpPr/>
          <p:nvPr/>
        </p:nvGrpSpPr>
        <p:grpSpPr>
          <a:xfrm>
            <a:off x="-7269075" y="-429339"/>
            <a:ext cx="16479869" cy="14384721"/>
            <a:chOff x="0" y="0"/>
            <a:chExt cx="15830552" cy="13728700"/>
          </a:xfrm>
        </p:grpSpPr>
        <p:pic>
          <p:nvPicPr>
            <p:cNvPr id="125" name="FORM2.png" descr="FORM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15570" y="12700"/>
              <a:ext cx="12214983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Rektangel"/>
            <p:cNvSpPr/>
            <p:nvPr/>
          </p:nvSpPr>
          <p:spPr>
            <a:xfrm flipH="1">
              <a:off x="0" y="0"/>
              <a:ext cx="7103418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" name="Bromma Blocks 2022"/>
          <p:cNvSpPr txBox="1"/>
          <p:nvPr/>
        </p:nvSpPr>
        <p:spPr>
          <a:xfrm>
            <a:off x="334778" y="3703649"/>
            <a:ext cx="14419618" cy="2215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7000" b="1">
                <a:solidFill>
                  <a:srgbClr val="189EA5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8000" dirty="0" smtClean="0">
                <a:solidFill>
                  <a:srgbClr val="189EA5"/>
                </a:solidFill>
              </a:rPr>
              <a:t>En plats i stark</a:t>
            </a:r>
          </a:p>
          <a:p>
            <a:pPr>
              <a:lnSpc>
                <a:spcPct val="80000"/>
              </a:lnSpc>
              <a:defRPr sz="7000" b="1">
                <a:solidFill>
                  <a:srgbClr val="189EA5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8000" dirty="0" smtClean="0">
                <a:solidFill>
                  <a:srgbClr val="189EA5"/>
                </a:solidFill>
              </a:rPr>
              <a:t>förvandling</a:t>
            </a:r>
          </a:p>
        </p:txBody>
      </p:sp>
      <p:sp>
        <p:nvSpPr>
          <p:cNvPr id="22" name="Vänster-höger 21"/>
          <p:cNvSpPr/>
          <p:nvPr/>
        </p:nvSpPr>
        <p:spPr>
          <a:xfrm rot="716649">
            <a:off x="20682307" y="7368024"/>
            <a:ext cx="1482742" cy="305920"/>
          </a:xfrm>
          <a:prstGeom prst="leftRightArrow">
            <a:avLst/>
          </a:prstGeom>
          <a:solidFill>
            <a:srgbClr val="7030A0"/>
          </a:solidFill>
          <a:ln w="25400" cap="flat">
            <a:noFill/>
            <a:prstDash val="solid"/>
            <a:round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ctr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63295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5.png" descr="image5.png"/>
          <p:cNvPicPr>
            <a:picLocks noChangeAspect="1"/>
          </p:cNvPicPr>
          <p:nvPr/>
        </p:nvPicPr>
        <p:blipFill>
          <a:blip r:embed="rId2">
            <a:alphaModFix amt="30000"/>
            <a:extLst/>
          </a:blip>
          <a:srcRect l="13838" r="13838" b="18372"/>
          <a:stretch>
            <a:fillRect/>
          </a:stretch>
        </p:blipFill>
        <p:spPr>
          <a:xfrm>
            <a:off x="591812" y="413184"/>
            <a:ext cx="649715" cy="72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886" y="0"/>
            <a:ext cx="15700872" cy="13716000"/>
          </a:xfrm>
          <a:prstGeom prst="rect">
            <a:avLst/>
          </a:prstGeom>
        </p:spPr>
      </p:pic>
      <p:pic>
        <p:nvPicPr>
          <p:cNvPr id="22" name="FORM4.png" descr="FORM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29899" y="0"/>
            <a:ext cx="23345777" cy="180192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4" name="Ökad tillgänglighet"/>
          <p:cNvSpPr txBox="1"/>
          <p:nvPr/>
        </p:nvSpPr>
        <p:spPr>
          <a:xfrm>
            <a:off x="1003555" y="1700883"/>
            <a:ext cx="8822901" cy="2215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918" tIns="121918" rIns="121918" bIns="121918">
            <a:spAutoFit/>
          </a:bodyPr>
          <a:lstStyle>
            <a:lvl1pPr>
              <a:lnSpc>
                <a:spcPct val="80000"/>
              </a:lnSpc>
              <a:defRPr sz="7000" b="1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sz="8000" dirty="0" smtClean="0">
                <a:solidFill>
                  <a:srgbClr val="1F235C"/>
                </a:solidFill>
              </a:rPr>
              <a:t>Bromma Blocks </a:t>
            </a:r>
            <a:r>
              <a:rPr lang="sv-SE" sz="8000" dirty="0" smtClean="0"/>
              <a:t>- styrkor</a:t>
            </a:r>
          </a:p>
        </p:txBody>
      </p:sp>
      <p:sp>
        <p:nvSpPr>
          <p:cNvPr id="9" name="Rektangel 8"/>
          <p:cNvSpPr/>
          <p:nvPr/>
        </p:nvSpPr>
        <p:spPr>
          <a:xfrm>
            <a:off x="558814" y="4476759"/>
            <a:ext cx="11952613" cy="821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FontTx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Unik kombination av volymhandel </a:t>
            </a:r>
            <a:r>
              <a:rPr lang="en-GB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och shopping</a:t>
            </a: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, 55 </a:t>
            </a:r>
            <a:r>
              <a:rPr lang="sv-SE" sz="3200" dirty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000 </a:t>
            </a: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kvm</a:t>
            </a:r>
            <a:r>
              <a:rPr lang="en-GB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GB" sz="32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+ ca </a:t>
            </a:r>
            <a:r>
              <a:rPr lang="sv-SE" sz="32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28 000 kvm </a:t>
            </a:r>
            <a:r>
              <a:rPr lang="sv-SE" sz="3200" dirty="0" err="1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wellness</a:t>
            </a:r>
            <a:r>
              <a:rPr lang="sv-SE" sz="32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, aktiviteter/nöje, shopping och kultur </a:t>
            </a:r>
          </a:p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FontTx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3200" dirty="0" err="1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Sveriges</a:t>
            </a:r>
            <a:r>
              <a:rPr lang="en-US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största dagligvarubutik </a:t>
            </a:r>
            <a:r>
              <a:rPr lang="en-US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och </a:t>
            </a:r>
            <a:r>
              <a:rPr lang="en-US" sz="3200" dirty="0" err="1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Systembolaget</a:t>
            </a: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sv-SE" sz="3200" dirty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+ ICA Maxi 2.0 </a:t>
            </a:r>
            <a:endParaRPr lang="en-GB" sz="3200" dirty="0" smtClean="0">
              <a:solidFill>
                <a:srgbClr val="0FADB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FontTx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Många parkeringsplatser </a:t>
            </a:r>
            <a:r>
              <a:rPr lang="sv-SE" sz="32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+ nytt, stort parkeringshus</a:t>
            </a:r>
          </a:p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FontTx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Spårväg och egen station år 2021</a:t>
            </a:r>
          </a:p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FontTx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Stort upptagningsområde </a:t>
            </a:r>
            <a:r>
              <a:rPr lang="sv-SE" sz="32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+ 23,3 % till år 2030 (692 003 invånare)</a:t>
            </a:r>
          </a:p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FontTx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Köpstark målgrupp, höga snittinköp </a:t>
            </a:r>
          </a:p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FontTx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Starkt och välkänt varumärke</a:t>
            </a:r>
            <a:endParaRPr lang="sv-SE" sz="3200" dirty="0" smtClean="0">
              <a:solidFill>
                <a:srgbClr val="0FADB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71599" indent="-431800" defTabSz="457200">
              <a:lnSpc>
                <a:spcPct val="110000"/>
              </a:lnSpc>
              <a:spcBef>
                <a:spcPts val="1200"/>
              </a:spcBef>
              <a:buSzPct val="100000"/>
              <a:buFontTx/>
              <a:buChar char="•"/>
              <a:defRPr sz="280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>
                <a:solidFill>
                  <a:srgbClr val="1E3177"/>
                </a:solidFill>
                <a:latin typeface="Tahoma"/>
                <a:ea typeface="Tahoma"/>
                <a:cs typeface="Tahoma"/>
                <a:sym typeface="Tahoma"/>
              </a:rPr>
              <a:t>Unika historiska byggnader (flyghangarer) och trevlig atmosfär med modern touch</a:t>
            </a:r>
            <a:endParaRPr lang="sv-SE" sz="3200" dirty="0">
              <a:solidFill>
                <a:srgbClr val="0FADB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" name="image5.png" descr="image5.png"/>
          <p:cNvPicPr>
            <a:picLocks noChangeAspect="1"/>
          </p:cNvPicPr>
          <p:nvPr/>
        </p:nvPicPr>
        <p:blipFill>
          <a:blip r:embed="rId2">
            <a:alphaModFix amt="30000"/>
            <a:extLst/>
          </a:blip>
          <a:srcRect l="13838" r="13838" b="18372"/>
          <a:stretch>
            <a:fillRect/>
          </a:stretch>
        </p:blipFill>
        <p:spPr>
          <a:xfrm>
            <a:off x="233957" y="413184"/>
            <a:ext cx="649715" cy="7278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06130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002.jpeg" descr="002.jpeg"/>
          <p:cNvPicPr>
            <a:picLocks noChangeAspect="1"/>
          </p:cNvPicPr>
          <p:nvPr/>
        </p:nvPicPr>
        <p:blipFill>
          <a:blip r:embed="rId3">
            <a:extLst/>
          </a:blip>
          <a:srcRect l="58191"/>
          <a:stretch>
            <a:fillRect/>
          </a:stretch>
        </p:blipFill>
        <p:spPr>
          <a:xfrm>
            <a:off x="20021319" y="0"/>
            <a:ext cx="10194594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Bromma Blocks…"/>
          <p:cNvSpPr txBox="1"/>
          <p:nvPr/>
        </p:nvSpPr>
        <p:spPr>
          <a:xfrm>
            <a:off x="2256585" y="1079134"/>
            <a:ext cx="17959628" cy="1231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7000" b="1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8000" dirty="0">
                <a:solidFill>
                  <a:srgbClr val="1F235C"/>
                </a:solidFill>
              </a:rPr>
              <a:t>Bromma Blocks </a:t>
            </a:r>
            <a:r>
              <a:rPr lang="sv-SE" sz="8000" dirty="0" smtClean="0">
                <a:solidFill>
                  <a:srgbClr val="1F235C"/>
                </a:solidFill>
              </a:rPr>
              <a:t> </a:t>
            </a:r>
            <a:r>
              <a:rPr lang="sv-SE" sz="8000" dirty="0" smtClean="0"/>
              <a:t>- </a:t>
            </a:r>
            <a:r>
              <a:rPr sz="8000" dirty="0" smtClean="0"/>
              <a:t>201</a:t>
            </a:r>
            <a:r>
              <a:rPr lang="sv-SE" sz="8000" dirty="0" smtClean="0"/>
              <a:t>8 och 2021</a:t>
            </a:r>
            <a:endParaRPr sz="8000" dirty="0"/>
          </a:p>
        </p:txBody>
      </p:sp>
      <p:pic>
        <p:nvPicPr>
          <p:cNvPr id="119" name="image5.png" descr="image5.png"/>
          <p:cNvPicPr>
            <a:picLocks noChangeAspect="1"/>
          </p:cNvPicPr>
          <p:nvPr/>
        </p:nvPicPr>
        <p:blipFill>
          <a:blip r:embed="rId4">
            <a:alphaModFix amt="30000"/>
            <a:extLst/>
          </a:blip>
          <a:srcRect l="13838" r="13838" b="18372"/>
          <a:stretch>
            <a:fillRect/>
          </a:stretch>
        </p:blipFill>
        <p:spPr>
          <a:xfrm>
            <a:off x="591812" y="413184"/>
            <a:ext cx="649715" cy="72781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" name="Tabell"/>
          <p:cNvGraphicFramePr/>
          <p:nvPr>
            <p:extLst>
              <p:ext uri="{D42A27DB-BD31-4B8C-83A1-F6EECF244321}">
                <p14:modId xmlns:p14="http://schemas.microsoft.com/office/powerpoint/2010/main" val="3367550863"/>
              </p:ext>
            </p:extLst>
          </p:nvPr>
        </p:nvGraphicFramePr>
        <p:xfrm>
          <a:off x="591812" y="2522482"/>
          <a:ext cx="19624402" cy="9999952"/>
        </p:xfrm>
        <a:graphic>
          <a:graphicData uri="http://schemas.openxmlformats.org/drawingml/2006/table">
            <a:tbl>
              <a:tblPr firstRow="1" firstCol="1" lastRow="1" bandRow="1">
                <a:tableStyleId>{4C3C2611-4C71-4FC5-86AE-919BDF0F9419}</a:tableStyleId>
              </a:tblPr>
              <a:tblGrid>
                <a:gridCol w="4966134"/>
                <a:gridCol w="2111321"/>
                <a:gridCol w="3471358"/>
                <a:gridCol w="4586014"/>
                <a:gridCol w="4489575"/>
              </a:tblGrid>
              <a:tr h="2386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 sz="2400"/>
                      </a:pPr>
                      <a:endParaRPr dirty="0"/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lang="sv-SE" sz="3600" b="1" dirty="0" smtClean="0">
                        <a:solidFill>
                          <a:srgbClr val="20235B"/>
                        </a:solidFill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3600" b="1" dirty="0" smtClean="0">
                          <a:solidFill>
                            <a:srgbClr val="20235B"/>
                          </a:solidFill>
                        </a:rPr>
                        <a:t>2018</a:t>
                      </a:r>
                      <a:endParaRPr sz="3600" b="1" dirty="0">
                        <a:solidFill>
                          <a:srgbClr val="20235B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lang="sv-SE" sz="3600" b="1" dirty="0" smtClean="0">
                        <a:solidFill>
                          <a:srgbClr val="20235B"/>
                        </a:solidFill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 dirty="0" smtClean="0">
                          <a:solidFill>
                            <a:srgbClr val="20235B"/>
                          </a:solidFill>
                        </a:rPr>
                        <a:t>202</a:t>
                      </a:r>
                      <a:r>
                        <a:rPr lang="sv-SE" sz="3600" b="1" dirty="0" smtClean="0">
                          <a:solidFill>
                            <a:srgbClr val="20235B"/>
                          </a:solidFill>
                        </a:rPr>
                        <a:t>1</a:t>
                      </a:r>
                      <a:endParaRPr sz="3600" b="1" dirty="0">
                        <a:solidFill>
                          <a:srgbClr val="20235B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lang="sv-SE" sz="3600" b="1" dirty="0" smtClean="0">
                        <a:solidFill>
                          <a:srgbClr val="20235B"/>
                        </a:solidFill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 dirty="0" smtClean="0">
                          <a:solidFill>
                            <a:srgbClr val="20235B"/>
                          </a:solidFill>
                        </a:rPr>
                        <a:t>2</a:t>
                      </a:r>
                      <a:r>
                        <a:rPr lang="sv-SE" sz="3600" b="1" dirty="0" smtClean="0">
                          <a:solidFill>
                            <a:srgbClr val="20235B"/>
                          </a:solidFill>
                        </a:rPr>
                        <a:t>018</a:t>
                      </a:r>
                      <a:endParaRPr sz="3600" b="1" dirty="0">
                        <a:solidFill>
                          <a:srgbClr val="20235B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3600" b="1" dirty="0" smtClean="0">
                          <a:solidFill>
                            <a:srgbClr val="20235B"/>
                          </a:solidFill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3600" b="1" dirty="0" smtClean="0">
                          <a:solidFill>
                            <a:srgbClr val="20235B"/>
                          </a:solidFill>
                        </a:rPr>
                        <a:t>2021</a:t>
                      </a:r>
                      <a:endParaRPr sz="3600" b="1" dirty="0">
                        <a:solidFill>
                          <a:srgbClr val="20235B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</a:tr>
              <a:tr h="126886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3200" b="1" baseline="0" dirty="0" smtClean="0">
                          <a:solidFill>
                            <a:srgbClr val="20235B"/>
                          </a:solidFill>
                        </a:rPr>
                        <a:t>Yta - kvm</a:t>
                      </a:r>
                      <a:endParaRPr sz="32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55</a:t>
                      </a:r>
                      <a:r>
                        <a:rPr lang="sv-SE" sz="3200" baseline="0" dirty="0" smtClean="0"/>
                        <a:t> 000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83</a:t>
                      </a:r>
                      <a:r>
                        <a:rPr sz="3200" dirty="0"/>
                        <a:t> 000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3200" dirty="0"/>
                        <a:t>24 </a:t>
                      </a:r>
                      <a:r>
                        <a:rPr lang="sv-SE" sz="3200" dirty="0" smtClean="0"/>
                        <a:t>000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sv-SE" sz="3200" dirty="0" smtClean="0"/>
                        <a:t>52 000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126886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3200" b="1" dirty="0" smtClean="0">
                          <a:solidFill>
                            <a:srgbClr val="20235B"/>
                          </a:solidFill>
                        </a:rPr>
                        <a:t>Hyresgäster</a:t>
                      </a:r>
                      <a:endParaRPr sz="32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80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163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65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sv-SE" sz="3200" dirty="0" smtClean="0"/>
                        <a:t>    148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26886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3200" b="1" dirty="0" smtClean="0">
                          <a:solidFill>
                            <a:srgbClr val="20235B"/>
                          </a:solidFill>
                        </a:rPr>
                        <a:t>Omsättning - SEK</a:t>
                      </a:r>
                      <a:endParaRPr sz="32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2</a:t>
                      </a:r>
                      <a:r>
                        <a:rPr lang="sv-SE" sz="3200" baseline="0" dirty="0" smtClean="0"/>
                        <a:t> Mdr 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3 Mdr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0,56</a:t>
                      </a:r>
                      <a:r>
                        <a:rPr lang="sv-SE" sz="3200" baseline="0" dirty="0" smtClean="0"/>
                        <a:t> Mdr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sv-SE" sz="3200" dirty="0" smtClean="0"/>
                        <a:t>1,6 Mdr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126886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2400">
                          <a:solidFill>
                            <a:srgbClr val="FF0000"/>
                          </a:solidFill>
                        </a:defRPr>
                      </a:pPr>
                      <a:r>
                        <a:rPr lang="sv-SE" sz="3200" dirty="0" smtClean="0">
                          <a:solidFill>
                            <a:srgbClr val="20235B"/>
                          </a:solidFill>
                        </a:rPr>
                        <a:t>Besökare</a:t>
                      </a:r>
                      <a:r>
                        <a:rPr lang="sv-SE" sz="3200" baseline="0" dirty="0" smtClean="0">
                          <a:solidFill>
                            <a:srgbClr val="20235B"/>
                          </a:solidFill>
                        </a:rPr>
                        <a:t> </a:t>
                      </a:r>
                      <a:r>
                        <a:rPr lang="sv-SE" sz="3200" dirty="0" smtClean="0">
                          <a:solidFill>
                            <a:srgbClr val="20235B"/>
                          </a:solidFill>
                        </a:rPr>
                        <a:t>– milj.</a:t>
                      </a:r>
                      <a:endParaRPr sz="3200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7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baseline="0" smtClean="0"/>
                        <a:t>12+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2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sv-SE" sz="3200" dirty="0" smtClean="0"/>
                        <a:t>7+ 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26886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3200" b="1" dirty="0" smtClean="0">
                          <a:solidFill>
                            <a:srgbClr val="20235B"/>
                          </a:solidFill>
                        </a:rPr>
                        <a:t>Parkeringsplatser</a:t>
                      </a:r>
                      <a:endParaRPr sz="32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2</a:t>
                      </a:r>
                      <a:r>
                        <a:rPr lang="sv-SE" sz="3200" baseline="0" dirty="0" smtClean="0"/>
                        <a:t> 000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2</a:t>
                      </a:r>
                      <a:r>
                        <a:rPr lang="sv-SE" sz="3200" baseline="0" dirty="0" smtClean="0"/>
                        <a:t> 500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dirty="0" smtClean="0"/>
                        <a:t>300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sv-SE" sz="3200" dirty="0" smtClean="0"/>
                        <a:t>900</a:t>
                      </a:r>
                      <a:endParaRPr sz="3200"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E8F2FA"/>
                    </a:solidFill>
                  </a:tcPr>
                </a:tc>
              </a:tr>
              <a:tr h="126886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sv-SE" sz="3200" b="1" dirty="0" smtClean="0">
                          <a:solidFill>
                            <a:srgbClr val="20235B"/>
                          </a:solidFill>
                        </a:rPr>
                        <a:t>Marknadsområde</a:t>
                      </a:r>
                      <a:endParaRPr sz="3200" b="1" dirty="0">
                        <a:solidFill>
                          <a:srgbClr val="20235B"/>
                        </a:solidFill>
                      </a:endParaRPr>
                    </a:p>
                  </a:txBody>
                  <a:tcPr marL="304800" marR="304800" marT="30480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b="0" dirty="0" smtClean="0">
                          <a:solidFill>
                            <a:srgbClr val="000000"/>
                          </a:solidFill>
                        </a:rPr>
                        <a:t>552</a:t>
                      </a:r>
                      <a:r>
                        <a:rPr lang="sv-SE" sz="3200" b="0" baseline="0" dirty="0" smtClean="0">
                          <a:solidFill>
                            <a:srgbClr val="000000"/>
                          </a:solidFill>
                        </a:rPr>
                        <a:t> 804</a:t>
                      </a:r>
                      <a:endParaRPr sz="32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sv-SE" sz="3200" b="0" dirty="0" smtClean="0">
                          <a:solidFill>
                            <a:srgbClr val="000000"/>
                          </a:solidFill>
                        </a:rPr>
                        <a:t>610 124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3200" b="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r>
                        <a:rPr lang="sv-SE" sz="3200" b="0" dirty="0" smtClean="0">
                          <a:solidFill>
                            <a:srgbClr val="000000"/>
                          </a:solidFill>
                        </a:rPr>
                        <a:t>52</a:t>
                      </a:r>
                      <a:r>
                        <a:rPr lang="sv-SE" sz="3200" b="0" baseline="0" dirty="0" smtClean="0">
                          <a:solidFill>
                            <a:srgbClr val="000000"/>
                          </a:solidFill>
                        </a:rPr>
                        <a:t> 804</a:t>
                      </a:r>
                      <a:endParaRPr sz="32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sv-SE" sz="3200" b="0" dirty="0" smtClean="0">
                          <a:solidFill>
                            <a:srgbClr val="000000"/>
                          </a:solidFill>
                        </a:rPr>
                        <a:t>610 124</a:t>
                      </a:r>
                      <a:r>
                        <a:rPr lang="sv-SE" sz="3200" b="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Ökad tillgänglighet"/>
          <p:cNvSpPr txBox="1"/>
          <p:nvPr/>
        </p:nvSpPr>
        <p:spPr>
          <a:xfrm>
            <a:off x="6895538" y="3151647"/>
            <a:ext cx="5981084" cy="640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918" tIns="121918" rIns="121918" bIns="121918">
            <a:spAutoFit/>
          </a:bodyPr>
          <a:lstStyle>
            <a:lvl1pPr>
              <a:lnSpc>
                <a:spcPct val="80000"/>
              </a:lnSpc>
              <a:defRPr sz="7000" b="1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sz="3200" dirty="0" smtClean="0"/>
              <a:t>Bromma Blocks</a:t>
            </a:r>
            <a:endParaRPr sz="3200" dirty="0"/>
          </a:p>
        </p:txBody>
      </p:sp>
      <p:sp>
        <p:nvSpPr>
          <p:cNvPr id="14" name="Ökad tillgänglighet"/>
          <p:cNvSpPr txBox="1"/>
          <p:nvPr/>
        </p:nvSpPr>
        <p:spPr>
          <a:xfrm>
            <a:off x="15347892" y="3151646"/>
            <a:ext cx="5981084" cy="640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918" tIns="121918" rIns="121918" bIns="121918">
            <a:spAutoFit/>
          </a:bodyPr>
          <a:lstStyle>
            <a:lvl1pPr>
              <a:lnSpc>
                <a:spcPct val="80000"/>
              </a:lnSpc>
              <a:defRPr sz="7000" b="1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sz="3200" dirty="0" smtClean="0"/>
              <a:t>Gallerian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763503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50497418"/>
              </p:ext>
            </p:extLst>
          </p:nvPr>
        </p:nvGraphicFramePr>
        <p:xfrm>
          <a:off x="593667" y="4430741"/>
          <a:ext cx="9045143" cy="6030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473178621"/>
              </p:ext>
            </p:extLst>
          </p:nvPr>
        </p:nvGraphicFramePr>
        <p:xfrm>
          <a:off x="9245374" y="2965060"/>
          <a:ext cx="13371986" cy="8961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6" name="Förändringen i siffror"/>
          <p:cNvSpPr txBox="1"/>
          <p:nvPr/>
        </p:nvSpPr>
        <p:spPr>
          <a:xfrm>
            <a:off x="2304693" y="1406290"/>
            <a:ext cx="20839086" cy="1231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918" tIns="121918" rIns="121918" bIns="121918">
            <a:spAutoFit/>
          </a:bodyPr>
          <a:lstStyle>
            <a:lvl1pPr>
              <a:lnSpc>
                <a:spcPct val="80000"/>
              </a:lnSpc>
              <a:defRPr sz="8400" b="1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sz="8000" dirty="0" smtClean="0"/>
              <a:t>Förändringen: </a:t>
            </a:r>
            <a:r>
              <a:rPr lang="sv-SE" sz="8000" dirty="0" smtClean="0">
                <a:solidFill>
                  <a:srgbClr val="0FADB4"/>
                </a:solidFill>
              </a:rPr>
              <a:t>Från shopping till </a:t>
            </a:r>
            <a:r>
              <a:rPr lang="sv-SE" sz="8000" dirty="0" err="1" smtClean="0">
                <a:solidFill>
                  <a:srgbClr val="0FADB4"/>
                </a:solidFill>
              </a:rPr>
              <a:t>living</a:t>
            </a:r>
            <a:endParaRPr sz="8000" dirty="0">
              <a:solidFill>
                <a:srgbClr val="0FADB4"/>
              </a:solidFill>
            </a:endParaRPr>
          </a:p>
        </p:txBody>
      </p:sp>
      <p:sp>
        <p:nvSpPr>
          <p:cNvPr id="281" name="Cirkel"/>
          <p:cNvSpPr/>
          <p:nvPr/>
        </p:nvSpPr>
        <p:spPr>
          <a:xfrm>
            <a:off x="4032363" y="11419413"/>
            <a:ext cx="535523" cy="535523"/>
          </a:xfrm>
          <a:prstGeom prst="ellipse">
            <a:avLst/>
          </a:prstGeom>
          <a:solidFill>
            <a:srgbClr val="0FADB4"/>
          </a:solidFill>
          <a:ln w="12700">
            <a:miter lim="400000"/>
          </a:ln>
          <a:effectLst>
            <a:outerShdw dist="19872" dir="5400000" rotWithShape="0">
              <a:srgbClr val="000000">
                <a:alpha val="10268"/>
              </a:srgbClr>
            </a:outerShdw>
          </a:effectLst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282" name="Cirkel"/>
          <p:cNvSpPr/>
          <p:nvPr/>
        </p:nvSpPr>
        <p:spPr>
          <a:xfrm>
            <a:off x="12808709" y="12455014"/>
            <a:ext cx="535523" cy="535523"/>
          </a:xfrm>
          <a:prstGeom prst="ellipse">
            <a:avLst/>
          </a:prstGeom>
          <a:solidFill>
            <a:srgbClr val="BE9FB3"/>
          </a:solidFill>
          <a:ln w="12700">
            <a:miter lim="400000"/>
          </a:ln>
          <a:effectLst>
            <a:outerShdw dist="19872" dir="5400000" rotWithShape="0">
              <a:srgbClr val="000000">
                <a:alpha val="10268"/>
              </a:srgbClr>
            </a:outerShdw>
          </a:effectLst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283" name="Cirkel"/>
          <p:cNvSpPr/>
          <p:nvPr/>
        </p:nvSpPr>
        <p:spPr>
          <a:xfrm>
            <a:off x="4032363" y="12446548"/>
            <a:ext cx="535523" cy="535523"/>
          </a:xfrm>
          <a:prstGeom prst="ellipse">
            <a:avLst/>
          </a:prstGeom>
          <a:solidFill>
            <a:srgbClr val="69BE28"/>
          </a:solidFill>
          <a:ln w="12700">
            <a:miter lim="400000"/>
          </a:ln>
          <a:effectLst>
            <a:outerShdw dist="19872" dir="5400000" rotWithShape="0">
              <a:srgbClr val="000000">
                <a:alpha val="10268"/>
              </a:srgbClr>
            </a:outerShdw>
          </a:effectLst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284" name="Cirkel"/>
          <p:cNvSpPr/>
          <p:nvPr/>
        </p:nvSpPr>
        <p:spPr>
          <a:xfrm>
            <a:off x="8417362" y="12446548"/>
            <a:ext cx="535523" cy="535523"/>
          </a:xfrm>
          <a:prstGeom prst="ellipse">
            <a:avLst/>
          </a:prstGeom>
          <a:solidFill>
            <a:srgbClr val="2C7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285" name="Cirkel"/>
          <p:cNvSpPr/>
          <p:nvPr/>
        </p:nvSpPr>
        <p:spPr>
          <a:xfrm>
            <a:off x="17387651" y="11455604"/>
            <a:ext cx="535523" cy="535523"/>
          </a:xfrm>
          <a:prstGeom prst="ellipse">
            <a:avLst/>
          </a:prstGeom>
          <a:solidFill>
            <a:srgbClr val="20235B"/>
          </a:solidFill>
          <a:ln w="12700">
            <a:miter lim="400000"/>
          </a:ln>
          <a:effectLst>
            <a:outerShdw dist="19872" dir="5400000" rotWithShape="0">
              <a:srgbClr val="000000">
                <a:alpha val="10268"/>
              </a:srgbClr>
            </a:outerShdw>
          </a:effectLst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286" name="Cirkel"/>
          <p:cNvSpPr/>
          <p:nvPr/>
        </p:nvSpPr>
        <p:spPr>
          <a:xfrm>
            <a:off x="8432910" y="11419413"/>
            <a:ext cx="535523" cy="535523"/>
          </a:xfrm>
          <a:prstGeom prst="ellipse">
            <a:avLst/>
          </a:prstGeom>
          <a:solidFill>
            <a:srgbClr val="F06B54"/>
          </a:solidFill>
          <a:ln w="12700">
            <a:miter lim="400000"/>
          </a:ln>
          <a:effectLst>
            <a:outerShdw dist="19872" dir="5400000" rotWithShape="0">
              <a:srgbClr val="000000">
                <a:alpha val="10268"/>
              </a:srgbClr>
            </a:outerShdw>
          </a:effectLst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287" name="Cirkel"/>
          <p:cNvSpPr/>
          <p:nvPr/>
        </p:nvSpPr>
        <p:spPr>
          <a:xfrm>
            <a:off x="17387651" y="12446548"/>
            <a:ext cx="535523" cy="535523"/>
          </a:xfrm>
          <a:prstGeom prst="ellipse">
            <a:avLst/>
          </a:prstGeom>
          <a:solidFill>
            <a:srgbClr val="BD2068"/>
          </a:solidFill>
          <a:ln w="12700">
            <a:miter lim="400000"/>
          </a:ln>
          <a:effectLst>
            <a:outerShdw dist="19872" dir="5400000" rotWithShape="0">
              <a:srgbClr val="000000">
                <a:alpha val="10268"/>
              </a:srgbClr>
            </a:outerShdw>
          </a:effectLst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288" name="Cirkel"/>
          <p:cNvSpPr/>
          <p:nvPr/>
        </p:nvSpPr>
        <p:spPr>
          <a:xfrm>
            <a:off x="12808709" y="11419413"/>
            <a:ext cx="535523" cy="535523"/>
          </a:xfrm>
          <a:prstGeom prst="ellipse">
            <a:avLst/>
          </a:prstGeom>
          <a:solidFill>
            <a:srgbClr val="F4EB64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sp>
        <p:nvSpPr>
          <p:cNvPr id="289" name="Sällanköp"/>
          <p:cNvSpPr txBox="1"/>
          <p:nvPr/>
        </p:nvSpPr>
        <p:spPr>
          <a:xfrm>
            <a:off x="4830302" y="11374752"/>
            <a:ext cx="2573777" cy="5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defTabSz="457200">
              <a:lnSpc>
                <a:spcPct val="90000"/>
              </a:lnSpc>
              <a:defRPr sz="2500" spc="5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dirty="0" smtClean="0"/>
              <a:t>Sällanköpsvaror</a:t>
            </a:r>
            <a:endParaRPr dirty="0"/>
          </a:p>
        </p:txBody>
      </p:sp>
      <p:sp>
        <p:nvSpPr>
          <p:cNvPr id="290" name="Dagligvaror"/>
          <p:cNvSpPr txBox="1"/>
          <p:nvPr/>
        </p:nvSpPr>
        <p:spPr>
          <a:xfrm>
            <a:off x="9095923" y="11374752"/>
            <a:ext cx="1940592" cy="5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defTabSz="457200">
              <a:lnSpc>
                <a:spcPct val="90000"/>
              </a:lnSpc>
              <a:defRPr sz="2500" spc="5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smtClean="0"/>
              <a:t>Da</a:t>
            </a:r>
            <a:r>
              <a:rPr lang="sv-SE" dirty="0" err="1" smtClean="0"/>
              <a:t>gligvaror</a:t>
            </a:r>
            <a:endParaRPr dirty="0"/>
          </a:p>
        </p:txBody>
      </p:sp>
      <p:sp>
        <p:nvSpPr>
          <p:cNvPr id="291" name="Gym/träna"/>
          <p:cNvSpPr txBox="1"/>
          <p:nvPr/>
        </p:nvSpPr>
        <p:spPr>
          <a:xfrm>
            <a:off x="4734028" y="12446548"/>
            <a:ext cx="2166615" cy="5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defTabSz="457200">
              <a:lnSpc>
                <a:spcPct val="90000"/>
              </a:lnSpc>
              <a:defRPr sz="2500" spc="5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smtClean="0"/>
              <a:t>Gym</a:t>
            </a:r>
            <a:r>
              <a:rPr lang="sv-SE" dirty="0" smtClean="0"/>
              <a:t>, </a:t>
            </a:r>
            <a:r>
              <a:rPr dirty="0" err="1" smtClean="0"/>
              <a:t>tr</a:t>
            </a:r>
            <a:r>
              <a:rPr lang="sv-SE" dirty="0" err="1"/>
              <a:t>ä</a:t>
            </a:r>
            <a:r>
              <a:rPr lang="sv-SE" dirty="0" err="1" smtClean="0"/>
              <a:t>ning</a:t>
            </a:r>
            <a:endParaRPr dirty="0"/>
          </a:p>
        </p:txBody>
      </p:sp>
      <p:sp>
        <p:nvSpPr>
          <p:cNvPr id="292" name="Kultur/nöje"/>
          <p:cNvSpPr txBox="1"/>
          <p:nvPr/>
        </p:nvSpPr>
        <p:spPr>
          <a:xfrm>
            <a:off x="9068375" y="12410354"/>
            <a:ext cx="3631191" cy="5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918" tIns="121918" rIns="121918" bIns="121918">
            <a:spAutoFit/>
          </a:bodyPr>
          <a:lstStyle>
            <a:lvl1pPr defTabSz="457200">
              <a:lnSpc>
                <a:spcPct val="90000"/>
              </a:lnSpc>
              <a:defRPr sz="2500" spc="5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dirty="0" smtClean="0"/>
              <a:t>Aktiviteter/nöje/kultur</a:t>
            </a:r>
            <a:endParaRPr dirty="0"/>
          </a:p>
        </p:txBody>
      </p:sp>
      <p:sp>
        <p:nvSpPr>
          <p:cNvPr id="293" name="Resturanger"/>
          <p:cNvSpPr txBox="1"/>
          <p:nvPr/>
        </p:nvSpPr>
        <p:spPr>
          <a:xfrm>
            <a:off x="13453375" y="11410946"/>
            <a:ext cx="3333601" cy="5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defTabSz="457200">
              <a:lnSpc>
                <a:spcPct val="90000"/>
              </a:lnSpc>
              <a:defRPr sz="2500" spc="5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smtClean="0"/>
              <a:t>Rest</a:t>
            </a:r>
            <a:r>
              <a:rPr lang="sv-SE" dirty="0" smtClean="0"/>
              <a:t>a</a:t>
            </a:r>
            <a:r>
              <a:rPr dirty="0" err="1" smtClean="0"/>
              <a:t>uran</a:t>
            </a:r>
            <a:r>
              <a:rPr lang="sv-SE" dirty="0" smtClean="0"/>
              <a:t>ger, caféer</a:t>
            </a:r>
            <a:endParaRPr dirty="0"/>
          </a:p>
        </p:txBody>
      </p:sp>
      <p:sp>
        <p:nvSpPr>
          <p:cNvPr id="294" name="Hälsa/skönhet"/>
          <p:cNvSpPr txBox="1"/>
          <p:nvPr/>
        </p:nvSpPr>
        <p:spPr>
          <a:xfrm>
            <a:off x="13453375" y="12446548"/>
            <a:ext cx="1823572" cy="5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defTabSz="457200">
              <a:lnSpc>
                <a:spcPct val="90000"/>
              </a:lnSpc>
              <a:defRPr sz="2500" spc="5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dirty="0" smtClean="0"/>
              <a:t>H</a:t>
            </a:r>
            <a:r>
              <a:rPr lang="sv-SE" dirty="0" err="1" smtClean="0"/>
              <a:t>älsa</a:t>
            </a:r>
            <a:r>
              <a:rPr lang="sv-SE" dirty="0" smtClean="0"/>
              <a:t>/vård</a:t>
            </a:r>
            <a:endParaRPr dirty="0"/>
          </a:p>
        </p:txBody>
      </p:sp>
      <p:sp>
        <p:nvSpPr>
          <p:cNvPr id="295" name="Service"/>
          <p:cNvSpPr txBox="1"/>
          <p:nvPr/>
        </p:nvSpPr>
        <p:spPr>
          <a:xfrm>
            <a:off x="18131607" y="11410946"/>
            <a:ext cx="1304339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defTabSz="457200">
              <a:lnSpc>
                <a:spcPct val="90000"/>
              </a:lnSpc>
              <a:defRPr sz="2500" spc="5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Service</a:t>
            </a:r>
          </a:p>
        </p:txBody>
      </p:sp>
      <p:sp>
        <p:nvSpPr>
          <p:cNvPr id="296" name="Vård"/>
          <p:cNvSpPr txBox="1"/>
          <p:nvPr/>
        </p:nvSpPr>
        <p:spPr>
          <a:xfrm>
            <a:off x="18131607" y="12446548"/>
            <a:ext cx="1438851" cy="59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defTabSz="457200">
              <a:lnSpc>
                <a:spcPct val="90000"/>
              </a:lnSpc>
              <a:defRPr sz="2500" spc="5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dirty="0" smtClean="0"/>
              <a:t>Skönhet</a:t>
            </a:r>
            <a:endParaRPr dirty="0"/>
          </a:p>
        </p:txBody>
      </p:sp>
      <p:pic>
        <p:nvPicPr>
          <p:cNvPr id="297" name="BB_basic_neg.pdf" descr="BB_basic_neg.pdf"/>
          <p:cNvPicPr>
            <a:picLocks noChangeAspect="1"/>
          </p:cNvPicPr>
          <p:nvPr/>
        </p:nvPicPr>
        <p:blipFill>
          <a:blip r:embed="rId5">
            <a:extLst/>
          </a:blip>
          <a:srcRect l="19322" r="13928" b="16404"/>
          <a:stretch>
            <a:fillRect/>
          </a:stretch>
        </p:blipFill>
        <p:spPr>
          <a:xfrm>
            <a:off x="643604" y="424604"/>
            <a:ext cx="583788" cy="72779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Förändringen i siffror"/>
          <p:cNvSpPr txBox="1"/>
          <p:nvPr/>
        </p:nvSpPr>
        <p:spPr>
          <a:xfrm>
            <a:off x="6490744" y="3516826"/>
            <a:ext cx="5509259" cy="1723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>
            <a:lvl1pPr>
              <a:lnSpc>
                <a:spcPct val="80000"/>
              </a:lnSpc>
              <a:defRPr sz="8400" b="1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3200" b="0" dirty="0" smtClean="0"/>
              <a:t>2018:</a:t>
            </a:r>
          </a:p>
          <a:p>
            <a:pPr>
              <a:lnSpc>
                <a:spcPct val="100000"/>
              </a:lnSpc>
            </a:pPr>
            <a:r>
              <a:rPr lang="sv-SE" sz="3200" b="0" dirty="0" smtClean="0"/>
              <a:t>ca</a:t>
            </a:r>
            <a:r>
              <a:rPr lang="sv-SE" sz="3200" dirty="0" smtClean="0"/>
              <a:t> 55 000 </a:t>
            </a:r>
            <a:r>
              <a:rPr lang="sv-SE" sz="3200" b="0" dirty="0" smtClean="0"/>
              <a:t>kvm</a:t>
            </a:r>
          </a:p>
          <a:p>
            <a:pPr>
              <a:lnSpc>
                <a:spcPct val="100000"/>
              </a:lnSpc>
            </a:pPr>
            <a:r>
              <a:rPr lang="sv-SE" sz="3200" dirty="0" smtClean="0"/>
              <a:t>80 </a:t>
            </a:r>
            <a:r>
              <a:rPr lang="sv-SE" sz="3200" b="0" dirty="0" smtClean="0"/>
              <a:t>hyresgäster</a:t>
            </a:r>
          </a:p>
        </p:txBody>
      </p:sp>
      <p:sp>
        <p:nvSpPr>
          <p:cNvPr id="28" name="Förändringen i siffror"/>
          <p:cNvSpPr txBox="1"/>
          <p:nvPr/>
        </p:nvSpPr>
        <p:spPr>
          <a:xfrm>
            <a:off x="19130198" y="3048155"/>
            <a:ext cx="5509259" cy="1723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>
            <a:lvl1pPr>
              <a:lnSpc>
                <a:spcPct val="80000"/>
              </a:lnSpc>
              <a:defRPr sz="8400" b="1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3200" b="0" dirty="0" smtClean="0"/>
              <a:t>2021:</a:t>
            </a:r>
          </a:p>
          <a:p>
            <a:pPr>
              <a:lnSpc>
                <a:spcPct val="100000"/>
              </a:lnSpc>
            </a:pPr>
            <a:r>
              <a:rPr lang="sv-SE" sz="3200" b="0" dirty="0" smtClean="0"/>
              <a:t>ca </a:t>
            </a:r>
            <a:r>
              <a:rPr lang="sv-SE" sz="3200" dirty="0" smtClean="0"/>
              <a:t>82 000 </a:t>
            </a:r>
            <a:r>
              <a:rPr lang="sv-SE" sz="3200" b="0" dirty="0" smtClean="0"/>
              <a:t>kvm</a:t>
            </a:r>
          </a:p>
          <a:p>
            <a:pPr>
              <a:lnSpc>
                <a:spcPct val="100000"/>
              </a:lnSpc>
            </a:pPr>
            <a:r>
              <a:rPr lang="sv-SE" sz="3200" dirty="0" smtClean="0"/>
              <a:t>150 </a:t>
            </a:r>
            <a:r>
              <a:rPr lang="sv-SE" sz="3200" b="0" dirty="0" smtClean="0"/>
              <a:t>hyresgäster</a:t>
            </a:r>
          </a:p>
        </p:txBody>
      </p:sp>
    </p:spTree>
    <p:extLst>
      <p:ext uri="{BB962C8B-B14F-4D97-AF65-F5344CB8AC3E}">
        <p14:creationId xmlns:p14="http://schemas.microsoft.com/office/powerpoint/2010/main" val="1490768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002.jpeg" descr="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8074" y="0"/>
            <a:ext cx="25264357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BB_basic_neg.pdf" descr="BB_basic_neg.pdf"/>
          <p:cNvPicPr>
            <a:picLocks noChangeAspect="1"/>
          </p:cNvPicPr>
          <p:nvPr/>
        </p:nvPicPr>
        <p:blipFill>
          <a:blip r:embed="rId3">
            <a:extLst/>
          </a:blip>
          <a:srcRect l="19322" r="13928" b="16404"/>
          <a:stretch>
            <a:fillRect/>
          </a:stretch>
        </p:blipFill>
        <p:spPr>
          <a:xfrm>
            <a:off x="643604" y="424604"/>
            <a:ext cx="583788" cy="7277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tockholms mest trivsamma stadskärna!"/>
          <p:cNvSpPr txBox="1"/>
          <p:nvPr/>
        </p:nvSpPr>
        <p:spPr>
          <a:xfrm>
            <a:off x="14400582" y="1808782"/>
            <a:ext cx="9295432" cy="3578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8400" b="1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8400" b="1" dirty="0" err="1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Stockholms</a:t>
            </a:r>
            <a:r>
              <a:rPr sz="8400" b="1" dirty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8400" b="1" dirty="0" err="1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mest</a:t>
            </a:r>
            <a:r>
              <a:rPr sz="8400" b="1" dirty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8400" b="1" dirty="0" err="1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rPr>
              <a:t>trivsamma</a:t>
            </a:r>
            <a:r>
              <a:rPr sz="8400" b="1" dirty="0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sz="8400" b="1" dirty="0" err="1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rPr>
              <a:t>stadskärna</a:t>
            </a:r>
            <a:r>
              <a:rPr sz="8400" b="1" dirty="0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rPr>
              <a:t>!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4400582" y="5673930"/>
            <a:ext cx="8386585" cy="6647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8" tIns="121918" rIns="121918" bIns="121918" numCol="1" spcCol="38100" rtlCol="0" anchor="t">
            <a:spAutoFit/>
          </a:bodyPr>
          <a:lstStyle/>
          <a:p>
            <a:pPr defTabSz="457200">
              <a:defRPr sz="28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Bromma Blocks har påbörjat utvecklingen </a:t>
            </a:r>
            <a:br>
              <a:rPr lang="sv-SE" sz="3200" dirty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sv-SE" sz="3200" dirty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från ett trivsamt handelsområde till </a:t>
            </a:r>
            <a:r>
              <a:rPr lang="sv-SE" sz="3200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att bli Stockholms </a:t>
            </a:r>
            <a:r>
              <a:rPr lang="sv-SE" sz="3200" dirty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mest trivsamma stadskärna. </a:t>
            </a:r>
            <a:endParaRPr lang="sv-SE" sz="3200" dirty="0" smtClean="0">
              <a:solidFill>
                <a:srgbClr val="20235B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defRPr sz="28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sv-SE" sz="3200" dirty="0">
              <a:solidFill>
                <a:srgbClr val="20235B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defRPr sz="28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Vår </a:t>
            </a:r>
            <a:r>
              <a:rPr lang="sv-SE" sz="3200" dirty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främsta kommersiella styrka kommer att vara det omfattande utbudet för ett socialt, aktivt och bra liv. </a:t>
            </a:r>
            <a:endParaRPr lang="sv-SE" sz="3200" dirty="0" smtClean="0">
              <a:solidFill>
                <a:srgbClr val="20235B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defRPr sz="28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sv-SE" sz="3200" dirty="0" smtClean="0">
              <a:solidFill>
                <a:srgbClr val="20235B"/>
              </a:solidFill>
              <a:latin typeface="Tahoma"/>
              <a:ea typeface="Tahoma"/>
              <a:cs typeface="Tahoma"/>
              <a:sym typeface="Tahoma"/>
            </a:endParaRPr>
          </a:p>
          <a:p>
            <a:pPr defTabSz="457200">
              <a:defRPr sz="28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/>
              <a:t>Bromma Blocks </a:t>
            </a:r>
            <a:r>
              <a:rPr lang="sv-SE" sz="3200" dirty="0"/>
              <a:t>blir det självklara förstahandsvalet för boende i primära och sekundära områdena för möten, umgänge, ärenden och olika fritidsaktiviteter.</a:t>
            </a:r>
          </a:p>
          <a:p>
            <a:pPr defTabSz="457200">
              <a:defRPr sz="28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sv-SE" sz="3200" dirty="0">
              <a:solidFill>
                <a:srgbClr val="20235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37270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016.jpeg" descr="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Wellness  och hälsa"/>
          <p:cNvSpPr txBox="1"/>
          <p:nvPr/>
        </p:nvSpPr>
        <p:spPr>
          <a:xfrm>
            <a:off x="2499355" y="1493681"/>
            <a:ext cx="6797456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5000" b="1" spc="10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GB" sz="5000" b="1" spc="1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Wellness </a:t>
            </a:r>
            <a:br>
              <a:rPr lang="en-GB" sz="5000" b="1" spc="1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GB" sz="5000" b="1" spc="1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och </a:t>
            </a:r>
            <a:r>
              <a:rPr lang="sv-SE" sz="5000" b="1" spc="1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hälsa/vård</a:t>
            </a:r>
          </a:p>
          <a:p>
            <a:pPr>
              <a:defRPr sz="30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3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6" name="Träning, skönhet, hälsovård,  sund mat och dryck.  Allt för kroppen och själen."/>
          <p:cNvSpPr txBox="1"/>
          <p:nvPr/>
        </p:nvSpPr>
        <p:spPr>
          <a:xfrm>
            <a:off x="2448018" y="11457658"/>
            <a:ext cx="6018636" cy="166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lnSpc>
                <a:spcPct val="110000"/>
              </a:lnSpc>
              <a:defRPr sz="28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2800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Träning, skönhet, hälsovård, </a:t>
            </a:r>
            <a:br>
              <a:rPr lang="sv-SE" sz="2800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sv-SE" sz="2800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sund mat och dryck. </a:t>
            </a:r>
            <a:br>
              <a:rPr lang="sv-SE" sz="2800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sv-SE" sz="2800" dirty="0" smtClean="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rPr>
              <a:t>Allt för kroppen och själen. </a:t>
            </a:r>
            <a:endParaRPr lang="sv-SE" sz="2800" dirty="0">
              <a:solidFill>
                <a:srgbClr val="20235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7" name="Service  och tjänster"/>
          <p:cNvSpPr txBox="1"/>
          <p:nvPr/>
        </p:nvSpPr>
        <p:spPr>
          <a:xfrm>
            <a:off x="9296811" y="1955346"/>
            <a:ext cx="463058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5000" b="1" spc="10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5000" b="1" spc="1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Service </a:t>
            </a:r>
            <a:br>
              <a:rPr lang="sv-SE" sz="5000" b="1" spc="1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sv-SE" sz="5000" b="1" spc="100" dirty="0">
              <a:solidFill>
                <a:srgbClr val="0FADB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8" name="Aktiviteter, nöje…"/>
          <p:cNvSpPr txBox="1"/>
          <p:nvPr/>
        </p:nvSpPr>
        <p:spPr>
          <a:xfrm>
            <a:off x="16137527" y="1481291"/>
            <a:ext cx="8246473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5000" b="1" spc="10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5000" b="1" spc="1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Aktiviteter, under-hållning och kultur</a:t>
            </a:r>
          </a:p>
        </p:txBody>
      </p:sp>
      <p:sp>
        <p:nvSpPr>
          <p:cNvPr id="249" name="Allt som förenklar vardagen,  löser problem och ger tid över."/>
          <p:cNvSpPr txBox="1"/>
          <p:nvPr/>
        </p:nvSpPr>
        <p:spPr>
          <a:xfrm>
            <a:off x="9293659" y="11457658"/>
            <a:ext cx="5932743" cy="1194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lnSpc>
                <a:spcPct val="110000"/>
              </a:lnSpc>
              <a:defRPr sz="28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dirty="0" smtClean="0"/>
              <a:t>Allt </a:t>
            </a:r>
            <a:r>
              <a:rPr lang="sv-SE" dirty="0"/>
              <a:t>som förenklar vardagen, </a:t>
            </a:r>
            <a:br>
              <a:rPr lang="sv-SE" dirty="0"/>
            </a:br>
            <a:r>
              <a:rPr lang="sv-SE" dirty="0"/>
              <a:t>löser problem och ger tid över</a:t>
            </a:r>
            <a:endParaRPr lang="en-GB" sz="2800" dirty="0">
              <a:solidFill>
                <a:srgbClr val="20235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0" name="För umgänge och en aktiv fritid, kompletterat med ett oväntat kulturutbud. För hela familjen."/>
          <p:cNvSpPr txBox="1"/>
          <p:nvPr/>
        </p:nvSpPr>
        <p:spPr>
          <a:xfrm>
            <a:off x="16053407" y="11450697"/>
            <a:ext cx="6044593" cy="2097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>
            <a:lvl1pPr>
              <a:lnSpc>
                <a:spcPct val="110000"/>
              </a:lnSpc>
              <a:defRPr sz="2800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sv-SE" dirty="0" smtClean="0"/>
              <a:t>För </a:t>
            </a:r>
            <a:r>
              <a:rPr lang="sv-SE" dirty="0"/>
              <a:t>umgänge och en aktiv fritid, kompletterat med ett oväntat kulturutbud. För hela familjen.</a:t>
            </a:r>
          </a:p>
          <a:p>
            <a:endParaRPr lang="en-GB" dirty="0"/>
          </a:p>
        </p:txBody>
      </p:sp>
      <p:pic>
        <p:nvPicPr>
          <p:cNvPr id="251" name="BB_basic_neg.pdf" descr="BB_basic_neg.pdf"/>
          <p:cNvPicPr>
            <a:picLocks noChangeAspect="1"/>
          </p:cNvPicPr>
          <p:nvPr/>
        </p:nvPicPr>
        <p:blipFill>
          <a:blip r:embed="rId3">
            <a:extLst/>
          </a:blip>
          <a:srcRect l="19322" r="13928" b="16404"/>
          <a:stretch>
            <a:fillRect/>
          </a:stretch>
        </p:blipFill>
        <p:spPr>
          <a:xfrm>
            <a:off x="643604" y="424604"/>
            <a:ext cx="583788" cy="727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108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irkel"/>
          <p:cNvSpPr/>
          <p:nvPr/>
        </p:nvSpPr>
        <p:spPr>
          <a:xfrm>
            <a:off x="23258285" y="12798776"/>
            <a:ext cx="535523" cy="53552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pic>
        <p:nvPicPr>
          <p:cNvPr id="109" name="BB_basic_neg.pdf" descr="BB_basic_neg.pdf"/>
          <p:cNvPicPr>
            <a:picLocks noChangeAspect="1"/>
          </p:cNvPicPr>
          <p:nvPr/>
        </p:nvPicPr>
        <p:blipFill>
          <a:blip r:embed="rId2">
            <a:extLst/>
          </a:blip>
          <a:srcRect l="19322" r="13928" b="16404"/>
          <a:stretch>
            <a:fillRect/>
          </a:stretch>
        </p:blipFill>
        <p:spPr>
          <a:xfrm>
            <a:off x="643604" y="424604"/>
            <a:ext cx="583788" cy="727793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404304" y="12895087"/>
            <a:ext cx="243484" cy="3429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8" name="image5.png" descr="image5.png">
            <a:extLst>
              <a:ext uri="{FF2B5EF4-FFF2-40B4-BE49-F238E27FC236}">
                <a16:creationId xmlns:a16="http://schemas.microsoft.com/office/drawing/2014/main" xmlns="" id="{2AB3D3E2-8D65-1642-892D-1C9D193F84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/>
          </a:blip>
          <a:srcRect l="13838" r="13838" b="18372"/>
          <a:stretch>
            <a:fillRect/>
          </a:stretch>
        </p:blipFill>
        <p:spPr>
          <a:xfrm>
            <a:off x="591812" y="413184"/>
            <a:ext cx="649715" cy="72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C17A19E0-99A5-2B44-ACF3-5D33A595D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2" name="FORM3.png" descr="FORM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6855378" y="0"/>
            <a:ext cx="12214983" cy="146739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Aktiviteter, nöje…"/>
          <p:cNvSpPr txBox="1"/>
          <p:nvPr/>
        </p:nvSpPr>
        <p:spPr>
          <a:xfrm>
            <a:off x="18276565" y="3616222"/>
            <a:ext cx="5886718" cy="5170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5000" b="1" spc="10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5000" b="1" spc="100" dirty="0" smtClean="0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rPr>
              <a:t>Nordvästra</a:t>
            </a:r>
            <a:r>
              <a:rPr lang="en-GB" sz="5000" b="1" spc="100" dirty="0" smtClean="0">
                <a:solidFill>
                  <a:srgbClr val="1F235C"/>
                </a:solidFill>
                <a:latin typeface="Tahoma"/>
                <a:ea typeface="Tahoma"/>
                <a:cs typeface="Tahoma"/>
                <a:sym typeface="Tahoma"/>
              </a:rPr>
              <a:t> Stockholm –</a:t>
            </a:r>
          </a:p>
          <a:p>
            <a:pPr>
              <a:lnSpc>
                <a:spcPct val="80000"/>
              </a:lnSpc>
              <a:defRPr sz="5000" b="1" spc="10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en-GB" sz="5000" b="1" spc="100" dirty="0" smtClean="0">
              <a:solidFill>
                <a:srgbClr val="1F235C"/>
              </a:solidFill>
              <a:latin typeface="Tahoma"/>
              <a:ea typeface="Tahoma"/>
              <a:cs typeface="Tahoma"/>
              <a:sym typeface="Tahoma"/>
            </a:endParaRPr>
          </a:p>
          <a:p>
            <a:pPr>
              <a:lnSpc>
                <a:spcPct val="80000"/>
              </a:lnSpc>
              <a:defRPr sz="5000" b="1" spc="10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5000" b="1" spc="100" dirty="0" smtClean="0">
                <a:solidFill>
                  <a:srgbClr val="0FADB4"/>
                </a:solidFill>
                <a:latin typeface="Tahoma"/>
                <a:ea typeface="Tahoma"/>
                <a:cs typeface="Tahoma"/>
                <a:sym typeface="Tahoma"/>
              </a:rPr>
              <a:t>Ett av de mest expansiva områdena i Sverige och huvudstaden</a:t>
            </a:r>
            <a:endParaRPr lang="sv-SE" sz="5000" b="1" spc="100" dirty="0">
              <a:solidFill>
                <a:srgbClr val="0FADB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" name="BB_basic_neg.pdf" descr="BB_basic_neg.pdf"/>
          <p:cNvPicPr>
            <a:picLocks noChangeAspect="1"/>
          </p:cNvPicPr>
          <p:nvPr/>
        </p:nvPicPr>
        <p:blipFill>
          <a:blip r:embed="rId2">
            <a:extLst/>
          </a:blip>
          <a:srcRect l="19322" r="13928" b="16404"/>
          <a:stretch>
            <a:fillRect/>
          </a:stretch>
        </p:blipFill>
        <p:spPr>
          <a:xfrm>
            <a:off x="796004" y="577004"/>
            <a:ext cx="583788" cy="727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6850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ima153239_a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r="7599"/>
          <a:stretch/>
        </p:blipFill>
        <p:spPr>
          <a:xfrm>
            <a:off x="-9224" y="0"/>
            <a:ext cx="17309780" cy="13716000"/>
          </a:xfrm>
          <a:prstGeom prst="rect">
            <a:avLst/>
          </a:prstGeom>
        </p:spPr>
      </p:pic>
      <p:sp>
        <p:nvSpPr>
          <p:cNvPr id="107" name="Cirkel"/>
          <p:cNvSpPr/>
          <p:nvPr/>
        </p:nvSpPr>
        <p:spPr>
          <a:xfrm>
            <a:off x="23258285" y="12798776"/>
            <a:ext cx="535523" cy="53552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>
              <a:defRPr sz="2400"/>
            </a:pPr>
            <a:endParaRPr/>
          </a:p>
        </p:txBody>
      </p:sp>
      <p:pic>
        <p:nvPicPr>
          <p:cNvPr id="108" name="BB_basic_neg.pdf" descr="BB_basic_neg.pdf"/>
          <p:cNvPicPr>
            <a:picLocks noChangeAspect="1"/>
          </p:cNvPicPr>
          <p:nvPr/>
        </p:nvPicPr>
        <p:blipFill>
          <a:blip r:embed="rId4">
            <a:extLst/>
          </a:blip>
          <a:srcRect l="19322" r="13928" b="16404"/>
          <a:stretch>
            <a:fillRect/>
          </a:stretch>
        </p:blipFill>
        <p:spPr>
          <a:xfrm>
            <a:off x="643604" y="424604"/>
            <a:ext cx="583788" cy="727793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404304" y="12895087"/>
            <a:ext cx="243484" cy="3429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D7225C90-C111-B745-AA72-19F9DA22F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4" y="28182"/>
            <a:ext cx="24384000" cy="13713217"/>
          </a:xfrm>
          <a:prstGeom prst="rect">
            <a:avLst/>
          </a:prstGeom>
        </p:spPr>
      </p:pic>
      <p:grpSp>
        <p:nvGrpSpPr>
          <p:cNvPr id="31" name="Gruppera"/>
          <p:cNvGrpSpPr/>
          <p:nvPr/>
        </p:nvGrpSpPr>
        <p:grpSpPr>
          <a:xfrm>
            <a:off x="16049589" y="-508477"/>
            <a:ext cx="16012330" cy="14732953"/>
            <a:chOff x="572646" y="0"/>
            <a:chExt cx="15305550" cy="14197166"/>
          </a:xfrm>
        </p:grpSpPr>
        <p:pic>
          <p:nvPicPr>
            <p:cNvPr id="32" name="FORM1.png" descr="FORM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flipH="1">
              <a:off x="572646" y="481165"/>
              <a:ext cx="8949971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Rektangel"/>
            <p:cNvSpPr/>
            <p:nvPr/>
          </p:nvSpPr>
          <p:spPr>
            <a:xfrm>
              <a:off x="8774778" y="0"/>
              <a:ext cx="7103418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4" name="Marknads-…"/>
          <p:cNvSpPr txBox="1"/>
          <p:nvPr/>
        </p:nvSpPr>
        <p:spPr>
          <a:xfrm>
            <a:off x="18031357" y="2114593"/>
            <a:ext cx="6862457" cy="201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lnSpc>
                <a:spcPct val="80000"/>
              </a:lnSpc>
              <a:defRPr sz="8400" b="1">
                <a:solidFill>
                  <a:srgbClr val="0FADB4"/>
                </a:solidFill>
              </a:defRPr>
            </a:pPr>
            <a:r>
              <a:rPr lang="sv-SE" sz="7200" b="1" dirty="0" smtClean="0">
                <a:solidFill>
                  <a:srgbClr val="0FADB4"/>
                </a:solidFill>
              </a:rPr>
              <a:t>Marknads-områden</a:t>
            </a:r>
            <a:endParaRPr sz="7200" b="1" dirty="0">
              <a:solidFill>
                <a:srgbClr val="0FADB4"/>
              </a:solidFill>
            </a:endParaRPr>
          </a:p>
        </p:txBody>
      </p:sp>
      <p:sp>
        <p:nvSpPr>
          <p:cNvPr id="35" name="Totalt 50 650 nya…"/>
          <p:cNvSpPr txBox="1"/>
          <p:nvPr/>
        </p:nvSpPr>
        <p:spPr>
          <a:xfrm>
            <a:off x="18031357" y="4337153"/>
            <a:ext cx="6182519" cy="1723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spcBef>
                <a:spcPts val="1200"/>
              </a:spcBef>
              <a:defRPr sz="4000" spc="79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dirty="0" smtClean="0"/>
              <a:t>Totalt ca </a:t>
            </a:r>
            <a:r>
              <a:rPr sz="3200" b="1" dirty="0" smtClean="0"/>
              <a:t>50 </a:t>
            </a:r>
            <a:r>
              <a:rPr sz="3200" b="1" dirty="0"/>
              <a:t>650</a:t>
            </a:r>
            <a:r>
              <a:rPr sz="3200" dirty="0"/>
              <a:t> </a:t>
            </a:r>
            <a:r>
              <a:rPr sz="3200" dirty="0" smtClean="0"/>
              <a:t>n</a:t>
            </a:r>
            <a:r>
              <a:rPr lang="sv-SE" sz="3200" dirty="0" err="1" smtClean="0"/>
              <a:t>ya</a:t>
            </a:r>
            <a:r>
              <a:rPr lang="sv-SE" sz="3200" dirty="0" smtClean="0"/>
              <a:t> bostäder</a:t>
            </a:r>
            <a:r>
              <a:rPr sz="3200" dirty="0" smtClean="0"/>
              <a:t> </a:t>
            </a:r>
            <a:r>
              <a:rPr lang="sv-SE" sz="3200" dirty="0" smtClean="0"/>
              <a:t>mellan 2016 och </a:t>
            </a:r>
            <a:r>
              <a:rPr sz="3200" dirty="0" smtClean="0"/>
              <a:t>2024</a:t>
            </a:r>
            <a:r>
              <a:rPr lang="sv-SE" sz="3200" dirty="0" smtClean="0"/>
              <a:t> i upptagningsområdet.</a:t>
            </a:r>
          </a:p>
        </p:txBody>
      </p:sp>
      <p:sp>
        <p:nvSpPr>
          <p:cNvPr id="36" name="Totalt 50 650 nya…"/>
          <p:cNvSpPr txBox="1"/>
          <p:nvPr/>
        </p:nvSpPr>
        <p:spPr>
          <a:xfrm>
            <a:off x="18077764" y="6467798"/>
            <a:ext cx="5180521" cy="1231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918" tIns="121918" rIns="121918" bIns="121918">
            <a:spAutoFit/>
          </a:bodyPr>
          <a:lstStyle/>
          <a:p>
            <a:pPr>
              <a:spcBef>
                <a:spcPts val="1200"/>
              </a:spcBef>
              <a:defRPr sz="4000" spc="79">
                <a:solidFill>
                  <a:srgbClr val="20235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sv-SE" sz="3200" b="1" dirty="0" smtClean="0"/>
              <a:t>15 432 </a:t>
            </a:r>
            <a:r>
              <a:rPr lang="sv-SE" sz="3200" dirty="0" smtClean="0"/>
              <a:t>i Bromma, </a:t>
            </a:r>
            <a:r>
              <a:rPr lang="sv-SE" sz="3200" dirty="0"/>
              <a:t>S</a:t>
            </a:r>
            <a:r>
              <a:rPr lang="sv-SE" sz="3200" dirty="0" smtClean="0"/>
              <a:t>olna och Sundbyberg.</a:t>
            </a:r>
            <a:endParaRPr sz="3200" dirty="0" smtClean="0"/>
          </a:p>
        </p:txBody>
      </p:sp>
      <p:pic>
        <p:nvPicPr>
          <p:cNvPr id="13" name="BB_basic_neg.pdf" descr="BB_basic_neg.pdf"/>
          <p:cNvPicPr>
            <a:picLocks noChangeAspect="1"/>
          </p:cNvPicPr>
          <p:nvPr/>
        </p:nvPicPr>
        <p:blipFill>
          <a:blip r:embed="rId4">
            <a:extLst/>
          </a:blip>
          <a:srcRect l="19322" r="13928" b="16404"/>
          <a:stretch>
            <a:fillRect/>
          </a:stretch>
        </p:blipFill>
        <p:spPr>
          <a:xfrm>
            <a:off x="796004" y="577004"/>
            <a:ext cx="583788" cy="72779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Källa: SCB och KPG"/>
          <p:cNvSpPr txBox="1"/>
          <p:nvPr/>
        </p:nvSpPr>
        <p:spPr>
          <a:xfrm>
            <a:off x="20231635" y="12895087"/>
            <a:ext cx="305147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2000">
                <a:solidFill>
                  <a:srgbClr val="20235B"/>
                </a:solidFill>
              </a:defRPr>
            </a:lvl1pPr>
          </a:lstStyle>
          <a:p>
            <a:r>
              <a:rPr lang="sv-SE" dirty="0" smtClean="0"/>
              <a:t>Källa</a:t>
            </a:r>
            <a:r>
              <a:rPr dirty="0" smtClean="0"/>
              <a:t>: S</a:t>
            </a:r>
            <a:r>
              <a:rPr lang="sv-SE" dirty="0" err="1" smtClean="0"/>
              <a:t>verige</a:t>
            </a:r>
            <a:r>
              <a:rPr lang="sv-SE" dirty="0" smtClean="0"/>
              <a:t> Bygger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0896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D2C8C5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Verdana"/>
        <a:ea typeface="Verdana"/>
        <a:cs typeface="Verdan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Verdana"/>
        <a:ea typeface="Verdana"/>
        <a:cs typeface="Verdan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1111</Words>
  <Application>Microsoft Office PowerPoint</Application>
  <PresentationFormat>Anpassad</PresentationFormat>
  <Paragraphs>316</Paragraphs>
  <Slides>15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Arial</vt:lpstr>
      <vt:lpstr>Tahoma</vt:lpstr>
      <vt:lpstr>Verdana</vt:lpstr>
      <vt:lpstr>Wingdings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23% befolkningstillväxt  33% köpkraftstillväxt 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Pauline von Troil</dc:creator>
  <cp:lastModifiedBy>Pauline Von Troil</cp:lastModifiedBy>
  <cp:revision>136</cp:revision>
  <dcterms:modified xsi:type="dcterms:W3CDTF">2018-04-20T11:11:40Z</dcterms:modified>
</cp:coreProperties>
</file>